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8"/>
  </p:notesMasterIdLst>
  <p:sldIdLst>
    <p:sldId id="256" r:id="rId2"/>
    <p:sldId id="298" r:id="rId3"/>
    <p:sldId id="299" r:id="rId4"/>
    <p:sldId id="300" r:id="rId5"/>
    <p:sldId id="257" r:id="rId6"/>
    <p:sldId id="315" r:id="rId7"/>
    <p:sldId id="259" r:id="rId8"/>
    <p:sldId id="317" r:id="rId9"/>
    <p:sldId id="260" r:id="rId10"/>
    <p:sldId id="316" r:id="rId11"/>
    <p:sldId id="261" r:id="rId12"/>
    <p:sldId id="318" r:id="rId13"/>
    <p:sldId id="262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263" r:id="rId26"/>
    <p:sldId id="313" r:id="rId27"/>
    <p:sldId id="264" r:id="rId28"/>
    <p:sldId id="265" r:id="rId29"/>
    <p:sldId id="266" r:id="rId30"/>
    <p:sldId id="267" r:id="rId31"/>
    <p:sldId id="268" r:id="rId32"/>
    <p:sldId id="269" r:id="rId33"/>
    <p:sldId id="273" r:id="rId34"/>
    <p:sldId id="271" r:id="rId35"/>
    <p:sldId id="274" r:id="rId36"/>
    <p:sldId id="270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9" r:id="rId45"/>
    <p:sldId id="291" r:id="rId46"/>
    <p:sldId id="292" r:id="rId47"/>
    <p:sldId id="285" r:id="rId48"/>
    <p:sldId id="286" r:id="rId49"/>
    <p:sldId id="287" r:id="rId50"/>
    <p:sldId id="288" r:id="rId51"/>
    <p:sldId id="293" r:id="rId52"/>
    <p:sldId id="294" r:id="rId53"/>
    <p:sldId id="295" r:id="rId54"/>
    <p:sldId id="296" r:id="rId55"/>
    <p:sldId id="301" r:id="rId56"/>
    <p:sldId id="302" r:id="rId57"/>
    <p:sldId id="303" r:id="rId58"/>
    <p:sldId id="305" r:id="rId59"/>
    <p:sldId id="304" r:id="rId60"/>
    <p:sldId id="333" r:id="rId61"/>
    <p:sldId id="306" r:id="rId62"/>
    <p:sldId id="307" r:id="rId63"/>
    <p:sldId id="308" r:id="rId64"/>
    <p:sldId id="309" r:id="rId65"/>
    <p:sldId id="310" r:id="rId66"/>
    <p:sldId id="312" r:id="rId67"/>
    <p:sldId id="335" r:id="rId68"/>
    <p:sldId id="337" r:id="rId69"/>
    <p:sldId id="336" r:id="rId70"/>
    <p:sldId id="338" r:id="rId71"/>
    <p:sldId id="339" r:id="rId72"/>
    <p:sldId id="341" r:id="rId73"/>
    <p:sldId id="340" r:id="rId74"/>
    <p:sldId id="342" r:id="rId75"/>
    <p:sldId id="334" r:id="rId76"/>
    <p:sldId id="311" r:id="rId77"/>
    <p:sldId id="314" r:id="rId78"/>
    <p:sldId id="330" r:id="rId79"/>
    <p:sldId id="331" r:id="rId80"/>
    <p:sldId id="344" r:id="rId81"/>
    <p:sldId id="343" r:id="rId82"/>
    <p:sldId id="332" r:id="rId83"/>
    <p:sldId id="347" r:id="rId84"/>
    <p:sldId id="348" r:id="rId85"/>
    <p:sldId id="346" r:id="rId86"/>
    <p:sldId id="345" r:id="rId87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33D6B-7960-4810-8808-01AA0F198893}" type="datetimeFigureOut">
              <a:rPr lang="es-CO" smtClean="0"/>
              <a:t>29/01/2016</a:t>
            </a:fld>
            <a:endParaRPr lang="es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DE6BC-F1C0-4EAC-B0CF-DF6F5A7B7F80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7092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54F4A-427D-4568-B04D-0F6B27B45B34}" type="datetime1">
              <a:rPr lang="es-CO" smtClean="0"/>
              <a:t>29/01/2016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54342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E066C-0C56-4E92-853E-D388DB83FF05}" type="datetime1">
              <a:rPr lang="es-CO" smtClean="0"/>
              <a:t>29/01/2016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4591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63C2B-28C6-4927-95E3-A344D51971E2}" type="datetime1">
              <a:rPr lang="es-CO" smtClean="0"/>
              <a:t>29/01/2016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936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D9E05-A6B0-4E25-B440-45C396325234}" type="datetime1">
              <a:rPr lang="es-CO" smtClean="0"/>
              <a:t>29/01/2016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6342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C817-11FE-4115-913D-BC2D1A58DBFD}" type="datetime1">
              <a:rPr lang="es-CO" smtClean="0"/>
              <a:t>29/01/2016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470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4BD62-6FFB-45E9-834C-2AB04F0C4A62}" type="datetime1">
              <a:rPr lang="es-CO" smtClean="0"/>
              <a:t>29/01/2016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6724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F6FA8-F4D6-4B9F-855E-52F2CB99006B}" type="datetime1">
              <a:rPr lang="es-CO" smtClean="0"/>
              <a:t>29/01/2016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514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325B3-0BCC-45D0-8C96-E2E7DB6C81AD}" type="datetime1">
              <a:rPr lang="es-CO" smtClean="0"/>
              <a:t>29/01/2016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5027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72F8-229B-4857-B643-1A5EBB14529A}" type="datetime1">
              <a:rPr lang="es-CO" smtClean="0"/>
              <a:t>29/01/2016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9125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21438-BEE5-49CD-85C4-D0ACA59DF970}" type="datetime1">
              <a:rPr lang="es-CO" smtClean="0"/>
              <a:t>29/01/2016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3343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A64CA-7803-433E-B6DD-C7847CCCE81F}" type="datetime1">
              <a:rPr lang="es-CO" smtClean="0"/>
              <a:t>29/01/2016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510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15E86-C370-4951-B3C4-EBC192A12FC0}" type="datetime1">
              <a:rPr lang="es-CO" smtClean="0"/>
              <a:t>29/01/2016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99D1F-D63B-4CE7-9A9B-2992776A5B8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312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s://tesoreria.interamerica.org/Custodian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https://tesoreria.interamerica.org/Custodian" TargetMode="Externa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Herramienta Custodian FBO</a:t>
            </a:r>
            <a:endParaRPr lang="es-CO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 smtClean="0"/>
              <a:t>Demostración con Ejemplos</a:t>
            </a:r>
          </a:p>
          <a:p>
            <a:endParaRPr lang="es-CO" dirty="0"/>
          </a:p>
          <a:p>
            <a:pPr algn="r"/>
            <a:r>
              <a:rPr lang="es-CO" sz="2400" dirty="0"/>
              <a:t>IRH / JCN – IAD/</a:t>
            </a:r>
            <a:r>
              <a:rPr lang="es-CO" sz="2400" dirty="0" err="1"/>
              <a:t>Tre</a:t>
            </a:r>
            <a:endParaRPr lang="es-CO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360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Registro de datos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7848600" cy="2133600"/>
          </a:xfrm>
        </p:spPr>
        <p:txBody>
          <a:bodyPr>
            <a:normAutofit fontScale="92500" lnSpcReduction="10000"/>
          </a:bodyPr>
          <a:lstStyle/>
          <a:p>
            <a:r>
              <a:rPr lang="es-CO" dirty="0" smtClean="0"/>
              <a:t>Una vez termine con la información administrativa, haga clic en la segunda pestaña (</a:t>
            </a:r>
            <a:r>
              <a:rPr lang="es-CO" i="1" dirty="0" err="1" smtClean="0"/>
              <a:t>tab</a:t>
            </a:r>
            <a:r>
              <a:rPr lang="es-CO" dirty="0" smtClean="0"/>
              <a:t>) llamada </a:t>
            </a:r>
            <a:r>
              <a:rPr lang="es-CO" i="1" dirty="0" err="1" smtClean="0">
                <a:solidFill>
                  <a:srgbClr val="FF0000"/>
                </a:solidFill>
              </a:rPr>
              <a:t>Info</a:t>
            </a:r>
            <a:r>
              <a:rPr lang="es-CO" i="1" dirty="0" smtClean="0">
                <a:solidFill>
                  <a:srgbClr val="FF0000"/>
                </a:solidFill>
              </a:rPr>
              <a:t> Candidato</a:t>
            </a:r>
            <a:r>
              <a:rPr lang="es-CO" i="1" dirty="0" smtClean="0"/>
              <a:t>.</a:t>
            </a:r>
            <a:r>
              <a:rPr lang="es-CO" dirty="0" smtClean="0"/>
              <a:t> </a:t>
            </a:r>
          </a:p>
          <a:p>
            <a:r>
              <a:rPr lang="es-CO" dirty="0"/>
              <a:t>No debe olvidar llenar </a:t>
            </a:r>
            <a:r>
              <a:rPr lang="es-CO" dirty="0" smtClean="0"/>
              <a:t>los datos más importantes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429000"/>
            <a:ext cx="8229600" cy="2819400"/>
          </a:xfrm>
        </p:spPr>
        <p:txBody>
          <a:bodyPr numCol="2">
            <a:normAutofit fontScale="92500" lnSpcReduction="10000"/>
          </a:bodyPr>
          <a:lstStyle/>
          <a:p>
            <a:pPr lvl="1"/>
            <a:r>
              <a:rPr lang="es-CO" dirty="0"/>
              <a:t>Estatus marital</a:t>
            </a:r>
          </a:p>
          <a:p>
            <a:pPr lvl="1"/>
            <a:r>
              <a:rPr lang="es-CO" dirty="0"/>
              <a:t>Años de servicio</a:t>
            </a:r>
          </a:p>
          <a:p>
            <a:pPr lvl="1"/>
            <a:r>
              <a:rPr lang="es-CO" dirty="0"/>
              <a:t>Porcentaje Salarial</a:t>
            </a:r>
          </a:p>
          <a:p>
            <a:pPr lvl="1"/>
            <a:r>
              <a:rPr lang="es-CO" dirty="0" smtClean="0"/>
              <a:t>Job Status (pastor, maestro, </a:t>
            </a:r>
            <a:r>
              <a:rPr lang="es-CO" dirty="0" err="1" smtClean="0"/>
              <a:t>etc</a:t>
            </a:r>
            <a:r>
              <a:rPr lang="es-CO" dirty="0" smtClean="0"/>
              <a:t>)</a:t>
            </a:r>
          </a:p>
          <a:p>
            <a:pPr lvl="1"/>
            <a:r>
              <a:rPr lang="es-CO" dirty="0" smtClean="0"/>
              <a:t>Tipo de Candidato (Servicio Activo, Interrupción Permanente, </a:t>
            </a:r>
            <a:r>
              <a:rPr lang="es-CO" dirty="0" err="1" smtClean="0"/>
              <a:t>Colportor</a:t>
            </a:r>
            <a:r>
              <a:rPr lang="es-CO" dirty="0" smtClean="0"/>
              <a:t>)</a:t>
            </a:r>
          </a:p>
          <a:p>
            <a:pPr lvl="1"/>
            <a:r>
              <a:rPr lang="es-CO" dirty="0" smtClean="0"/>
              <a:t>Recibió ayuda de renta?</a:t>
            </a:r>
          </a:p>
          <a:p>
            <a:pPr lvl="1"/>
            <a:r>
              <a:rPr lang="es-CO" dirty="0" smtClean="0"/>
              <a:t>Su cónyuge recibió ayuda de renta?</a:t>
            </a:r>
          </a:p>
          <a:p>
            <a:pPr lvl="1"/>
            <a:r>
              <a:rPr lang="es-CO" dirty="0" smtClean="0"/>
              <a:t>Su esposo(a) recibió ayuda de Cónyuge?</a:t>
            </a:r>
            <a:endParaRPr lang="es-CO" dirty="0"/>
          </a:p>
          <a:p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352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57387"/>
            <a:ext cx="8839200" cy="554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679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País Base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Finalmente debe llenar la información para determinar cómo recibir los beneficios:</a:t>
            </a:r>
          </a:p>
          <a:p>
            <a:pPr lvl="1"/>
            <a:r>
              <a:rPr lang="es-CO" dirty="0" smtClean="0"/>
              <a:t>Si del País de nacimiento</a:t>
            </a:r>
          </a:p>
          <a:p>
            <a:pPr lvl="1"/>
            <a:r>
              <a:rPr lang="es-CO" dirty="0" smtClean="0"/>
              <a:t>Si del País adoptivo</a:t>
            </a:r>
          </a:p>
          <a:p>
            <a:pPr lvl="1"/>
            <a:r>
              <a:rPr lang="es-CO" dirty="0" smtClean="0"/>
              <a:t>Si del último País de empleo</a:t>
            </a:r>
          </a:p>
          <a:p>
            <a:r>
              <a:rPr lang="es-CO" dirty="0" smtClean="0"/>
              <a:t>Esas selecciones determinan el factor salarial que saldrá abajo automáticamente.</a:t>
            </a:r>
          </a:p>
          <a:p>
            <a:pPr lvl="1"/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0951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71101"/>
            <a:ext cx="8831894" cy="55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8517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Cálculo de Beneficios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Una vez que haya terminado de ingresar la información, cierre la pantalla y desde el Menú Principal escoja el botón </a:t>
            </a:r>
            <a:r>
              <a:rPr lang="es-CO" i="1" dirty="0" smtClean="0">
                <a:solidFill>
                  <a:srgbClr val="FF0000"/>
                </a:solidFill>
              </a:rPr>
              <a:t>Editar registro y calcular beneficios</a:t>
            </a:r>
            <a:r>
              <a:rPr lang="es-CO" i="1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189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47663"/>
            <a:ext cx="7820025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eft Arrow 4"/>
          <p:cNvSpPr/>
          <p:nvPr/>
        </p:nvSpPr>
        <p:spPr>
          <a:xfrm>
            <a:off x="6096000" y="27432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853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752475"/>
            <a:ext cx="78486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Left-Right Arrow Callout 3"/>
          <p:cNvSpPr/>
          <p:nvPr/>
        </p:nvSpPr>
        <p:spPr>
          <a:xfrm rot="5400000">
            <a:off x="4648200" y="2286000"/>
            <a:ext cx="3657600" cy="2438400"/>
          </a:xfrm>
          <a:prstGeom prst="left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2000" b="1" dirty="0">
                <a:solidFill>
                  <a:schemeClr val="bg1"/>
                </a:solidFill>
              </a:rPr>
              <a:t>Elija el Candidato y abajo elija el botón Open Record…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215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57324"/>
            <a:ext cx="8851078" cy="5543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own Arrow Callout 2"/>
          <p:cNvSpPr/>
          <p:nvPr/>
        </p:nvSpPr>
        <p:spPr>
          <a:xfrm>
            <a:off x="5334000" y="304800"/>
            <a:ext cx="3768314" cy="1143000"/>
          </a:xfrm>
          <a:prstGeom prst="downArrowCallout">
            <a:avLst>
              <a:gd name="adj1" fmla="val 13462"/>
              <a:gd name="adj2" fmla="val 25000"/>
              <a:gd name="adj3" fmla="val 25000"/>
              <a:gd name="adj4" fmla="val 6497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2000" b="1" dirty="0" smtClean="0">
                <a:solidFill>
                  <a:schemeClr val="bg1"/>
                </a:solidFill>
              </a:rPr>
              <a:t>Haga clic en la pestaña </a:t>
            </a:r>
            <a:r>
              <a:rPr lang="es-CO" sz="2000" b="1" i="1" dirty="0" smtClean="0">
                <a:solidFill>
                  <a:schemeClr val="bg1"/>
                </a:solidFill>
              </a:rPr>
              <a:t>Beneficios…</a:t>
            </a:r>
            <a:endParaRPr lang="es-CO" sz="2000" b="1" dirty="0" smtClean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541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76998"/>
            <a:ext cx="8791576" cy="5504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019800" y="1905000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Pantalla resumen para hacer cálculo de beneficios</a:t>
            </a:r>
            <a:endParaRPr lang="es-CO" sz="14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504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0"/>
            <a:ext cx="3657600" cy="450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770" y="1600200"/>
            <a:ext cx="3628830" cy="4473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Cálculo de Beneficios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CO" dirty="0" smtClean="0"/>
              <a:t>En la ventana emergente, haga clic en el botón </a:t>
            </a:r>
            <a:r>
              <a:rPr lang="es-CO" i="1" dirty="0" err="1" smtClean="0"/>
              <a:t>By</a:t>
            </a:r>
            <a:r>
              <a:rPr lang="es-CO" i="1" dirty="0" smtClean="0"/>
              <a:t> </a:t>
            </a:r>
            <a:r>
              <a:rPr lang="es-CO" i="1" dirty="0" err="1" smtClean="0"/>
              <a:t>the</a:t>
            </a:r>
            <a:r>
              <a:rPr lang="es-CO" i="1" dirty="0" smtClean="0"/>
              <a:t> </a:t>
            </a:r>
            <a:r>
              <a:rPr lang="es-CO" i="1" dirty="0" err="1" smtClean="0"/>
              <a:t>policy</a:t>
            </a:r>
            <a:r>
              <a:rPr lang="es-CO" i="1" dirty="0" smtClean="0"/>
              <a:t>.</a:t>
            </a:r>
          </a:p>
          <a:p>
            <a:r>
              <a:rPr lang="es-CO" dirty="0" smtClean="0"/>
              <a:t>Una vez tenga los datos, haga clic en el botón </a:t>
            </a:r>
            <a:r>
              <a:rPr lang="es-CO" i="1" dirty="0" err="1" smtClean="0"/>
              <a:t>Approve</a:t>
            </a:r>
            <a:r>
              <a:rPr lang="es-CO" i="1" dirty="0" smtClean="0"/>
              <a:t> </a:t>
            </a:r>
            <a:r>
              <a:rPr lang="es-CO" dirty="0" smtClean="0"/>
              <a:t>(Aprobar). </a:t>
            </a:r>
            <a:endParaRPr lang="es-CO" dirty="0"/>
          </a:p>
        </p:txBody>
      </p:sp>
      <p:sp>
        <p:nvSpPr>
          <p:cNvPr id="5" name="Right Arrow 4"/>
          <p:cNvSpPr/>
          <p:nvPr/>
        </p:nvSpPr>
        <p:spPr>
          <a:xfrm rot="19155152">
            <a:off x="3848100" y="3734724"/>
            <a:ext cx="1447800" cy="67372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sz="2000" b="1" dirty="0" smtClean="0">
              <a:solidFill>
                <a:schemeClr val="bg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3124200" y="5638800"/>
            <a:ext cx="2133600" cy="609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sz="2000" b="1" dirty="0" smtClean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313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Cómo se calculaban los beneficios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s-CO" dirty="0" smtClean="0"/>
              <a:t>Anteriormente se publicaban unas tablas en el Manual de Reglamentos de la DIA.</a:t>
            </a:r>
          </a:p>
          <a:p>
            <a:r>
              <a:rPr lang="es-CO" dirty="0" smtClean="0"/>
              <a:t>Estas tablas eran consultadas cada vez que se presentaba un candidato, y se hacían cálculos manuales.</a:t>
            </a:r>
          </a:p>
          <a:p>
            <a:r>
              <a:rPr lang="es-CO" dirty="0" smtClean="0"/>
              <a:t>El proceso era dispendioso.</a:t>
            </a:r>
            <a:endParaRPr lang="es-CO" dirty="0"/>
          </a:p>
        </p:txBody>
      </p:sp>
      <p:pic>
        <p:nvPicPr>
          <p:cNvPr id="4" name="Picture 2" descr="http://thumbs.dreamstime.com/x/libro-grande-47478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7907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885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50772"/>
            <a:ext cx="8601076" cy="535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Pantalla de resultado de cálculo de beneficios</a:t>
            </a:r>
            <a:endParaRPr lang="es-CO" sz="1400" b="1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8308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Imprimir resultados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Luego de haber hecho los cálculos, usted puede regresar a cualquiera de las pestañas (</a:t>
            </a:r>
            <a:r>
              <a:rPr lang="es-CO" i="1" dirty="0" err="1" smtClean="0"/>
              <a:t>tab</a:t>
            </a:r>
            <a:r>
              <a:rPr lang="es-CO" dirty="0" smtClean="0"/>
              <a:t>) detrás de la pestaña Beneficios y hacer clic en el botón </a:t>
            </a:r>
            <a:r>
              <a:rPr lang="es-CO" i="1" dirty="0" smtClean="0">
                <a:solidFill>
                  <a:srgbClr val="FF0000"/>
                </a:solidFill>
              </a:rPr>
              <a:t>Ver Resumen</a:t>
            </a:r>
            <a:r>
              <a:rPr lang="es-CO" i="1" dirty="0" smtClean="0"/>
              <a:t> </a:t>
            </a:r>
            <a:r>
              <a:rPr lang="es-CO" dirty="0" smtClean="0"/>
              <a:t>o </a:t>
            </a:r>
            <a:r>
              <a:rPr lang="es-CO" i="1" dirty="0" smtClean="0">
                <a:solidFill>
                  <a:srgbClr val="FF0000"/>
                </a:solidFill>
              </a:rPr>
              <a:t>Ver Documento</a:t>
            </a:r>
            <a:r>
              <a:rPr lang="es-CO" i="1" dirty="0" smtClean="0"/>
              <a:t>.</a:t>
            </a:r>
          </a:p>
          <a:p>
            <a:r>
              <a:rPr lang="es-CO" dirty="0" smtClean="0"/>
              <a:t>Este resultado puede ser exportado a PDF o a su impresora.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7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22</a:t>
            </a:fld>
            <a:endParaRPr lang="es-CO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30140"/>
            <a:ext cx="8696326" cy="539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ame 5"/>
          <p:cNvSpPr/>
          <p:nvPr/>
        </p:nvSpPr>
        <p:spPr>
          <a:xfrm>
            <a:off x="7315200" y="2362200"/>
            <a:ext cx="1609726" cy="10668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Cómo imprimir los resultados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225039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23</a:t>
            </a:fld>
            <a:endParaRPr lang="es-CO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50164"/>
            <a:ext cx="5029200" cy="6157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34200" y="228600"/>
            <a:ext cx="2069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Cómo imprimir los resultados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36622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Ejemplos de Casos de Candidatos al Plan de Beneficios</a:t>
            </a:r>
            <a:endParaRPr lang="es-CO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 smtClean="0"/>
              <a:t>Usando la herramienta de Custodian</a:t>
            </a:r>
            <a:endParaRPr lang="es-CO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59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Ejemplos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dirty="0" smtClean="0"/>
              <a:t>Veamos algunos ejemplos de cómo cambian los valores según las características de cada candidato:</a:t>
            </a:r>
          </a:p>
          <a:p>
            <a:r>
              <a:rPr lang="es-CO" dirty="0" smtClean="0"/>
              <a:t>Empleado que termina en Servicio Activo</a:t>
            </a:r>
          </a:p>
          <a:p>
            <a:r>
              <a:rPr lang="es-CO" dirty="0" smtClean="0"/>
              <a:t>Empleado con Interrupción Permanente de Servicio</a:t>
            </a:r>
          </a:p>
          <a:p>
            <a:r>
              <a:rPr lang="es-CO" dirty="0" smtClean="0"/>
              <a:t>Participante Anticipado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765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Lista de Ejemplos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CO" dirty="0" smtClean="0"/>
              <a:t>Participante </a:t>
            </a:r>
            <a:r>
              <a:rPr lang="es-CO" dirty="0"/>
              <a:t>que termina en Servicio </a:t>
            </a:r>
            <a:r>
              <a:rPr lang="es-CO" dirty="0" smtClean="0"/>
              <a:t>Activo</a:t>
            </a:r>
          </a:p>
          <a:p>
            <a:pPr marL="514350" indent="-514350">
              <a:buFont typeface="+mj-lt"/>
              <a:buAutoNum type="arabicPeriod"/>
            </a:pPr>
            <a:r>
              <a:rPr lang="es-CO" dirty="0"/>
              <a:t>Interrupción </a:t>
            </a:r>
            <a:r>
              <a:rPr lang="es-CO" dirty="0" smtClean="0"/>
              <a:t>Permanente</a:t>
            </a:r>
          </a:p>
          <a:p>
            <a:pPr marL="514350" indent="-514350">
              <a:buFont typeface="+mj-lt"/>
              <a:buAutoNum type="arabicPeriod"/>
            </a:pPr>
            <a:r>
              <a:rPr lang="es-CO" dirty="0"/>
              <a:t>IPS con menos de 30 años de </a:t>
            </a:r>
            <a:r>
              <a:rPr lang="es-CO" dirty="0" smtClean="0"/>
              <a:t>servicio</a:t>
            </a:r>
          </a:p>
          <a:p>
            <a:pPr marL="514350" indent="-514350">
              <a:buFont typeface="+mj-lt"/>
              <a:buAutoNum type="arabicPeriod"/>
            </a:pPr>
            <a:r>
              <a:rPr lang="es-CO" dirty="0"/>
              <a:t>Participante Anticipado con 60 años de </a:t>
            </a:r>
            <a:r>
              <a:rPr lang="es-CO" dirty="0" smtClean="0"/>
              <a:t>edad</a:t>
            </a:r>
          </a:p>
          <a:p>
            <a:pPr marL="514350" indent="-514350">
              <a:buFont typeface="+mj-lt"/>
              <a:buAutoNum type="arabicPeriod"/>
            </a:pPr>
            <a:r>
              <a:rPr lang="es-CO" dirty="0"/>
              <a:t>Participante Anticipado con 58 años de </a:t>
            </a:r>
            <a:r>
              <a:rPr lang="es-CO" dirty="0" smtClean="0"/>
              <a:t>edad</a:t>
            </a:r>
          </a:p>
          <a:p>
            <a:pPr marL="514350" indent="-514350">
              <a:buFont typeface="+mj-lt"/>
              <a:buAutoNum type="arabicPeriod"/>
            </a:pPr>
            <a:r>
              <a:rPr lang="es-CO" dirty="0"/>
              <a:t>Participante Anticipado con 60 años de edad y 40 de servicio</a:t>
            </a:r>
            <a:endParaRPr lang="es-CO" dirty="0" smtClean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918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Ejemplo 1:  Participante que termina en Servicio Activo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Nombre:  Pedro Pérez</a:t>
            </a:r>
          </a:p>
          <a:p>
            <a:r>
              <a:rPr lang="es-CO" dirty="0" smtClean="0"/>
              <a:t>Años de Servicio:  </a:t>
            </a:r>
            <a:r>
              <a:rPr lang="es-CO" dirty="0" smtClean="0">
                <a:solidFill>
                  <a:srgbClr val="FF0000"/>
                </a:solidFill>
              </a:rPr>
              <a:t>42</a:t>
            </a:r>
          </a:p>
          <a:p>
            <a:r>
              <a:rPr lang="es-CO" dirty="0" smtClean="0"/>
              <a:t>Edad:  </a:t>
            </a:r>
            <a:r>
              <a:rPr lang="es-CO" dirty="0" smtClean="0">
                <a:solidFill>
                  <a:srgbClr val="FF0000"/>
                </a:solidFill>
              </a:rPr>
              <a:t>60</a:t>
            </a:r>
          </a:p>
          <a:p>
            <a:r>
              <a:rPr lang="es-CO" dirty="0" smtClean="0"/>
              <a:t>Factor de Porcentaje de Salario: 94%</a:t>
            </a:r>
          </a:p>
          <a:p>
            <a:r>
              <a:rPr lang="es-CO" dirty="0" smtClean="0"/>
              <a:t>Casado</a:t>
            </a:r>
          </a:p>
          <a:p>
            <a:r>
              <a:rPr lang="es-CO" dirty="0" smtClean="0"/>
              <a:t>Pastor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230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1:  Participante que termina en Servicio Activo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28</a:t>
            </a:fld>
            <a:endParaRPr lang="es-CO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30140"/>
            <a:ext cx="8696326" cy="539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53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41868"/>
            <a:ext cx="8807998" cy="557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>
          <a:xfrm>
            <a:off x="5887340" y="1905000"/>
            <a:ext cx="762000" cy="457200"/>
          </a:xfrm>
          <a:prstGeom prst="frame">
            <a:avLst>
              <a:gd name="adj1" fmla="val 2371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2819400" y="3962400"/>
            <a:ext cx="685800" cy="6096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914400" y="5181600"/>
            <a:ext cx="36576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1:  Participante que termina en Servicio Activo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29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12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634842" cy="4863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84414" y="2447330"/>
            <a:ext cx="89751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¡</a:t>
            </a:r>
            <a:r>
              <a:rPr lang="en-US" sz="115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</a:t>
            </a:r>
            <a:r>
              <a:rPr lang="en-US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no MÁS!</a:t>
            </a:r>
            <a:endParaRPr lang="en-US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034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3439"/>
            <a:ext cx="8877300" cy="561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1:  Participante que termina en Servicio Activo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530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86" y="685800"/>
            <a:ext cx="8763454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ame 1"/>
          <p:cNvSpPr/>
          <p:nvPr/>
        </p:nvSpPr>
        <p:spPr>
          <a:xfrm>
            <a:off x="6180746" y="1861559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1:  Participante que termina en Servicio Activo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087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50" y="685802"/>
            <a:ext cx="8329902" cy="548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1:  Participante que termina en Servicio Activo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57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Ejemplo 2:  Interrupción Permanente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Nombre:  Pedro Pérez</a:t>
            </a:r>
          </a:p>
          <a:p>
            <a:r>
              <a:rPr lang="es-CO" dirty="0" smtClean="0"/>
              <a:t>Años de Servicio:  </a:t>
            </a:r>
            <a:r>
              <a:rPr lang="es-CO" dirty="0" smtClean="0">
                <a:solidFill>
                  <a:srgbClr val="FF0000"/>
                </a:solidFill>
              </a:rPr>
              <a:t>31</a:t>
            </a:r>
          </a:p>
          <a:p>
            <a:r>
              <a:rPr lang="es-CO" dirty="0" smtClean="0"/>
              <a:t>Edad:  </a:t>
            </a:r>
            <a:r>
              <a:rPr lang="es-CO" dirty="0" smtClean="0">
                <a:solidFill>
                  <a:srgbClr val="FF0000"/>
                </a:solidFill>
              </a:rPr>
              <a:t>60</a:t>
            </a:r>
          </a:p>
          <a:p>
            <a:r>
              <a:rPr lang="es-CO" dirty="0" smtClean="0"/>
              <a:t>Factor de Porcentaje de Salario: 94%</a:t>
            </a:r>
          </a:p>
          <a:p>
            <a:r>
              <a:rPr lang="es-CO" dirty="0" smtClean="0"/>
              <a:t>Casado</a:t>
            </a:r>
          </a:p>
          <a:p>
            <a:r>
              <a:rPr lang="es-CO" dirty="0" smtClean="0"/>
              <a:t>Pastor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65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65518"/>
            <a:ext cx="8820150" cy="552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5887340" y="1905000"/>
            <a:ext cx="762000" cy="457200"/>
          </a:xfrm>
          <a:prstGeom prst="frame">
            <a:avLst>
              <a:gd name="adj1" fmla="val 2371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Frame 3"/>
          <p:cNvSpPr/>
          <p:nvPr/>
        </p:nvSpPr>
        <p:spPr>
          <a:xfrm>
            <a:off x="2819400" y="3962400"/>
            <a:ext cx="685800" cy="6096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914400" y="5181600"/>
            <a:ext cx="36576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Ejemplo 2</a:t>
            </a:r>
            <a:r>
              <a:rPr lang="es-CO" sz="1400" b="1" i="1" dirty="0"/>
              <a:t>:  Interrupción Permanente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016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No se puede calcular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Este ejemplo de Interrupción Permanente de Servicio no puede procesarse porque no cumple la edad mínima requerida, 65 años.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379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76998"/>
            <a:ext cx="8791576" cy="5504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180746" y="1905000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" name="Down Arrow 1"/>
          <p:cNvSpPr/>
          <p:nvPr/>
        </p:nvSpPr>
        <p:spPr>
          <a:xfrm rot="1180586">
            <a:off x="6400800" y="2471159"/>
            <a:ext cx="609600" cy="14912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TextBox 4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Ejemplo 2</a:t>
            </a:r>
            <a:r>
              <a:rPr lang="es-CO" sz="1400" b="1" i="1" dirty="0"/>
              <a:t>:  Interrupción Permanente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801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Ejemplo 2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Supongamos que sí tiene la edad requerida, digamos 66 años.</a:t>
            </a:r>
          </a:p>
          <a:p>
            <a:r>
              <a:rPr lang="es-CO" dirty="0" smtClean="0"/>
              <a:t>Pero sigue teniendo 31 años de servicio.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06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647182"/>
            <a:ext cx="8886824" cy="5563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6180746" y="1861559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Ejemplo 2</a:t>
            </a:r>
            <a:r>
              <a:rPr lang="es-CO" sz="1400" b="1" i="1" dirty="0"/>
              <a:t>:  Interrupción Permanente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778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45273"/>
            <a:ext cx="8534400" cy="5567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Ejemplo 2</a:t>
            </a:r>
            <a:r>
              <a:rPr lang="es-CO" sz="1400" b="1" i="1" dirty="0"/>
              <a:t>:  Interrupción Permanente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39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577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Herramienta Custodian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Herramienta electrónica Custodian</a:t>
            </a:r>
          </a:p>
          <a:p>
            <a:r>
              <a:rPr lang="es-CO" dirty="0" smtClean="0"/>
              <a:t>Creada y actualizada permanentemente según los últimos reglamentos votados por la Junta la DIA.</a:t>
            </a:r>
          </a:p>
          <a:p>
            <a:r>
              <a:rPr lang="es-CO" dirty="0" smtClean="0"/>
              <a:t>Evita cometer errores al momento de la elegibilidad de los candidatos.</a:t>
            </a:r>
          </a:p>
          <a:p>
            <a:r>
              <a:rPr lang="es-CO" dirty="0" smtClean="0"/>
              <a:t>Facilita la obtención de los valores numéricos de beneficios y porcentajes.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927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Ejemplo 3:  IPS con menos de 30 años de servicio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Nombre:  Pedro Pérez</a:t>
            </a:r>
          </a:p>
          <a:p>
            <a:r>
              <a:rPr lang="es-CO" dirty="0"/>
              <a:t>Años de Servicio:  </a:t>
            </a:r>
            <a:r>
              <a:rPr lang="es-CO" dirty="0" smtClean="0">
                <a:solidFill>
                  <a:srgbClr val="FF0000"/>
                </a:solidFill>
              </a:rPr>
              <a:t>28</a:t>
            </a:r>
          </a:p>
          <a:p>
            <a:r>
              <a:rPr lang="es-CO" dirty="0" smtClean="0"/>
              <a:t>Edad</a:t>
            </a:r>
            <a:r>
              <a:rPr lang="es-CO" dirty="0"/>
              <a:t>:  </a:t>
            </a:r>
            <a:r>
              <a:rPr lang="es-CO" dirty="0" smtClean="0">
                <a:solidFill>
                  <a:srgbClr val="FF0000"/>
                </a:solidFill>
              </a:rPr>
              <a:t>66</a:t>
            </a:r>
            <a:endParaRPr lang="es-CO" dirty="0">
              <a:solidFill>
                <a:srgbClr val="FF0000"/>
              </a:solidFill>
            </a:endParaRPr>
          </a:p>
          <a:p>
            <a:r>
              <a:rPr lang="es-CO" dirty="0"/>
              <a:t>Factor de Porcentaje de Salario: 94%</a:t>
            </a:r>
          </a:p>
          <a:p>
            <a:r>
              <a:rPr lang="es-CO" dirty="0"/>
              <a:t>Casado</a:t>
            </a:r>
          </a:p>
          <a:p>
            <a:r>
              <a:rPr lang="es-CO" dirty="0"/>
              <a:t>Pastor</a:t>
            </a:r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1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44667"/>
            <a:ext cx="8848726" cy="5568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6180746" y="1861559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3:  IPS con menos de 30 años de servicio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422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46" y="914400"/>
            <a:ext cx="780170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3:  IPS con menos de 30 años de servicio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893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Ejemplo 4:  Participante Anticipado con 60 años de edad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Nombre:  </a:t>
            </a:r>
            <a:r>
              <a:rPr lang="es-CO" dirty="0" smtClean="0"/>
              <a:t>Juan Pérez</a:t>
            </a:r>
            <a:endParaRPr lang="es-CO" dirty="0"/>
          </a:p>
          <a:p>
            <a:r>
              <a:rPr lang="es-CO" dirty="0"/>
              <a:t>Años de Servicio:  </a:t>
            </a:r>
            <a:r>
              <a:rPr lang="es-CO" dirty="0" smtClean="0">
                <a:solidFill>
                  <a:srgbClr val="FF0000"/>
                </a:solidFill>
              </a:rPr>
              <a:t>30</a:t>
            </a:r>
            <a:endParaRPr lang="es-CO" dirty="0">
              <a:solidFill>
                <a:srgbClr val="FF0000"/>
              </a:solidFill>
            </a:endParaRPr>
          </a:p>
          <a:p>
            <a:r>
              <a:rPr lang="es-CO" dirty="0"/>
              <a:t>Edad:  </a:t>
            </a:r>
            <a:r>
              <a:rPr lang="es-CO" dirty="0" smtClean="0">
                <a:solidFill>
                  <a:srgbClr val="FF0000"/>
                </a:solidFill>
              </a:rPr>
              <a:t>60</a:t>
            </a:r>
            <a:endParaRPr lang="es-CO" dirty="0">
              <a:solidFill>
                <a:srgbClr val="FF0000"/>
              </a:solidFill>
            </a:endParaRPr>
          </a:p>
          <a:p>
            <a:r>
              <a:rPr lang="es-CO" dirty="0"/>
              <a:t>Factor de Porcentaje de Salario: 94%</a:t>
            </a:r>
          </a:p>
          <a:p>
            <a:r>
              <a:rPr lang="es-CO" dirty="0"/>
              <a:t>Casado</a:t>
            </a:r>
          </a:p>
          <a:p>
            <a:r>
              <a:rPr lang="es-CO" dirty="0" smtClean="0"/>
              <a:t>Pastor</a:t>
            </a:r>
            <a:endParaRPr lang="es-CO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615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50249"/>
            <a:ext cx="8943976" cy="555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6019800" y="1905000"/>
            <a:ext cx="6858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2735010" y="3948158"/>
            <a:ext cx="838200" cy="6096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753810" y="5029200"/>
            <a:ext cx="3048000" cy="5334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4:  Participante Anticipado con 60 años de edad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874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56393"/>
            <a:ext cx="8840798" cy="554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180746" y="1861559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91000" y="5715000"/>
            <a:ext cx="42672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El candidato recibirá solamente el 75% de los beneficios por participación anticipada en el plan, hasta cumplir 63 años de edad.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4:  Participante Anticipado con 60 años de edad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44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02" y="685802"/>
            <a:ext cx="6932596" cy="594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4:  Participante Anticipado con 60 años de edad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5246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Ejemplo 5:  Participante Anticipado con 58 años de edad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Nombre:  </a:t>
            </a:r>
            <a:r>
              <a:rPr lang="es-CO" dirty="0" smtClean="0"/>
              <a:t>Juan Pérez</a:t>
            </a:r>
            <a:endParaRPr lang="es-CO" dirty="0"/>
          </a:p>
          <a:p>
            <a:r>
              <a:rPr lang="es-CO" dirty="0"/>
              <a:t>Años de Servicio:  </a:t>
            </a:r>
            <a:r>
              <a:rPr lang="es-CO" dirty="0" smtClean="0">
                <a:solidFill>
                  <a:srgbClr val="FF0000"/>
                </a:solidFill>
              </a:rPr>
              <a:t>30</a:t>
            </a:r>
            <a:endParaRPr lang="es-CO" dirty="0">
              <a:solidFill>
                <a:srgbClr val="FF0000"/>
              </a:solidFill>
            </a:endParaRPr>
          </a:p>
          <a:p>
            <a:r>
              <a:rPr lang="es-CO" dirty="0"/>
              <a:t>Edad:  </a:t>
            </a:r>
            <a:r>
              <a:rPr lang="es-CO" dirty="0" smtClean="0">
                <a:solidFill>
                  <a:srgbClr val="FF0000"/>
                </a:solidFill>
              </a:rPr>
              <a:t>58</a:t>
            </a:r>
            <a:endParaRPr lang="es-CO" dirty="0">
              <a:solidFill>
                <a:srgbClr val="FF0000"/>
              </a:solidFill>
            </a:endParaRPr>
          </a:p>
          <a:p>
            <a:r>
              <a:rPr lang="es-CO" dirty="0"/>
              <a:t>Factor de Porcentaje de Salario: 94%</a:t>
            </a:r>
          </a:p>
          <a:p>
            <a:r>
              <a:rPr lang="es-CO" dirty="0"/>
              <a:t>Casado</a:t>
            </a:r>
          </a:p>
          <a:p>
            <a:r>
              <a:rPr lang="es-CO" dirty="0" smtClean="0"/>
              <a:t>Maestro/Profesor</a:t>
            </a:r>
            <a:endParaRPr lang="es-CO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184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95464"/>
            <a:ext cx="8658226" cy="5467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>
          <a:xfrm>
            <a:off x="5943600" y="1905000"/>
            <a:ext cx="6858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5" name="Frame 4"/>
          <p:cNvSpPr/>
          <p:nvPr/>
        </p:nvSpPr>
        <p:spPr>
          <a:xfrm>
            <a:off x="2743200" y="3886200"/>
            <a:ext cx="838200" cy="6096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762000" y="4876800"/>
            <a:ext cx="3048000" cy="5334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5:  Participante Anticipado con 58 años de edad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347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52" y="685802"/>
            <a:ext cx="8722800" cy="548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>
          <a:xfrm>
            <a:off x="6180746" y="1861559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91000" y="5715000"/>
            <a:ext cx="42672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El candidato recibirá solamente el 60% de los beneficios por participación anticipada en el plan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5:  Participante Anticipado con 58 años de edad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49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798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Cálculo de Beneficios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s-CO" dirty="0" smtClean="0"/>
              <a:t>Se ingresa la información básica del candidato.</a:t>
            </a:r>
          </a:p>
          <a:p>
            <a:pPr lvl="1"/>
            <a:r>
              <a:rPr lang="es-CO" dirty="0" smtClean="0"/>
              <a:t>Nombre </a:t>
            </a:r>
          </a:p>
          <a:p>
            <a:pPr lvl="1"/>
            <a:r>
              <a:rPr lang="es-CO" dirty="0" smtClean="0"/>
              <a:t>Organización Empleadora</a:t>
            </a:r>
          </a:p>
          <a:p>
            <a:pPr lvl="1"/>
            <a:r>
              <a:rPr lang="es-CO" dirty="0"/>
              <a:t>Tipo de empleo </a:t>
            </a:r>
            <a:r>
              <a:rPr lang="es-CO" dirty="0" smtClean="0"/>
              <a:t>denominacional (pastor, maestro, </a:t>
            </a:r>
            <a:r>
              <a:rPr lang="es-CO" dirty="0" err="1" smtClean="0"/>
              <a:t>etc</a:t>
            </a:r>
            <a:r>
              <a:rPr lang="es-CO" dirty="0" smtClean="0"/>
              <a:t>)</a:t>
            </a:r>
          </a:p>
          <a:p>
            <a:r>
              <a:rPr lang="es-CO" dirty="0" smtClean="0"/>
              <a:t>Se llenan variables de cálculo:</a:t>
            </a:r>
          </a:p>
          <a:p>
            <a:pPr lvl="1"/>
            <a:r>
              <a:rPr lang="es-CO" dirty="0" smtClean="0"/>
              <a:t>Porcentaje Denominacional </a:t>
            </a:r>
          </a:p>
          <a:p>
            <a:pPr lvl="1"/>
            <a:r>
              <a:rPr lang="es-CO" dirty="0" smtClean="0"/>
              <a:t>Años de Servicio para Beneficios</a:t>
            </a:r>
          </a:p>
          <a:p>
            <a:pPr lvl="1"/>
            <a:r>
              <a:rPr lang="es-CO" dirty="0" smtClean="0"/>
              <a:t>Estado marital</a:t>
            </a:r>
          </a:p>
          <a:p>
            <a:pPr lvl="1"/>
            <a:r>
              <a:rPr lang="es-CO" dirty="0" smtClean="0"/>
              <a:t>Recibe ayuda de renta él o su cónyuge?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743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8762"/>
            <a:ext cx="7924800" cy="650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3999" y="228599"/>
            <a:ext cx="2819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5:  Participante Anticipado con 58 años de edad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440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Ejemplo 6:  Participante Anticipado con 60 años de edad y 40 de servicio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Nombre:  </a:t>
            </a:r>
            <a:r>
              <a:rPr lang="es-CO" dirty="0" smtClean="0"/>
              <a:t>Juan Pérez</a:t>
            </a:r>
            <a:endParaRPr lang="es-CO" dirty="0"/>
          </a:p>
          <a:p>
            <a:r>
              <a:rPr lang="es-CO" dirty="0"/>
              <a:t>Años de Servicio:  </a:t>
            </a:r>
            <a:r>
              <a:rPr lang="es-CO" dirty="0">
                <a:solidFill>
                  <a:srgbClr val="FF0000"/>
                </a:solidFill>
              </a:rPr>
              <a:t>4</a:t>
            </a:r>
            <a:r>
              <a:rPr lang="es-CO" dirty="0" smtClean="0">
                <a:solidFill>
                  <a:srgbClr val="FF0000"/>
                </a:solidFill>
              </a:rPr>
              <a:t>0</a:t>
            </a:r>
            <a:endParaRPr lang="es-CO" dirty="0">
              <a:solidFill>
                <a:srgbClr val="FF0000"/>
              </a:solidFill>
            </a:endParaRPr>
          </a:p>
          <a:p>
            <a:r>
              <a:rPr lang="es-CO" dirty="0"/>
              <a:t>Edad:  </a:t>
            </a:r>
            <a:r>
              <a:rPr lang="es-CO" dirty="0" smtClean="0">
                <a:solidFill>
                  <a:srgbClr val="FF0000"/>
                </a:solidFill>
              </a:rPr>
              <a:t>60</a:t>
            </a:r>
            <a:endParaRPr lang="es-CO" dirty="0">
              <a:solidFill>
                <a:srgbClr val="FF0000"/>
              </a:solidFill>
            </a:endParaRPr>
          </a:p>
          <a:p>
            <a:r>
              <a:rPr lang="es-CO" dirty="0"/>
              <a:t>Factor de Porcentaje de Salario: 94%</a:t>
            </a:r>
          </a:p>
          <a:p>
            <a:r>
              <a:rPr lang="es-CO" dirty="0"/>
              <a:t>Casado</a:t>
            </a:r>
          </a:p>
          <a:p>
            <a:r>
              <a:rPr lang="es-CO" dirty="0" smtClean="0"/>
              <a:t>Pastor</a:t>
            </a:r>
            <a:endParaRPr lang="es-CO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265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76596"/>
            <a:ext cx="8801100" cy="5504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ame 4"/>
          <p:cNvSpPr/>
          <p:nvPr/>
        </p:nvSpPr>
        <p:spPr>
          <a:xfrm>
            <a:off x="5943600" y="1905000"/>
            <a:ext cx="685800" cy="3810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Frame 5"/>
          <p:cNvSpPr/>
          <p:nvPr/>
        </p:nvSpPr>
        <p:spPr>
          <a:xfrm>
            <a:off x="2743200" y="3886200"/>
            <a:ext cx="838200" cy="6096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7" name="Frame 6"/>
          <p:cNvSpPr/>
          <p:nvPr/>
        </p:nvSpPr>
        <p:spPr>
          <a:xfrm>
            <a:off x="762000" y="4876800"/>
            <a:ext cx="3048000" cy="685800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6:  Participante Anticipado con 60 años de edad y 40 de servicio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361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75" y="685802"/>
            <a:ext cx="8817718" cy="548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>
          <a:xfrm>
            <a:off x="6180746" y="1861559"/>
            <a:ext cx="2209800" cy="609600"/>
          </a:xfrm>
          <a:prstGeom prst="fram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91000" y="5715000"/>
            <a:ext cx="4267200" cy="99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El candidato recibirá el 100% de los beneficios, sin penalidad del 25%</a:t>
            </a:r>
            <a:endParaRPr lang="es-CO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6:  Participante Anticipado con 60 años de edad y 40 de servicio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319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21" y="762000"/>
            <a:ext cx="817196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/>
              <a:t>Ejemplo 6:  Participante Anticipado con 60 años de edad y 40 de servicio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455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Cómo obtener la herramienta Custodian</a:t>
            </a:r>
            <a:endParaRPr lang="es-C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225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Cómo obtener la herramienta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dirty="0" smtClean="0"/>
              <a:t>Entre a Internet a la siguiente dirección:</a:t>
            </a:r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>
                <a:hlinkClick r:id="rId2"/>
              </a:rPr>
              <a:t>https://</a:t>
            </a:r>
            <a:r>
              <a:rPr lang="es-CO" dirty="0" smtClean="0">
                <a:hlinkClick r:id="rId2"/>
              </a:rPr>
              <a:t>tesoreria.interamerica.org/Custodian</a:t>
            </a:r>
            <a:endParaRPr lang="es-CO" dirty="0" smtClean="0"/>
          </a:p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lang="es-CO" dirty="0" smtClean="0"/>
              <a:t>Siga las instrucciones y descargue el software.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599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7367"/>
            <a:ext cx="8135154" cy="6583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788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Recursos Adicionales</a:t>
            </a:r>
            <a:endParaRPr lang="es-C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07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Recursos Adicionales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Consulta de Tabla de Reglamento (en Custodian)</a:t>
            </a:r>
          </a:p>
          <a:p>
            <a:r>
              <a:rPr lang="es-CO" dirty="0" smtClean="0"/>
              <a:t>Tabla de Ayuda de Renta (Alquiler)</a:t>
            </a:r>
          </a:p>
          <a:p>
            <a:r>
              <a:rPr lang="es-CO" dirty="0" smtClean="0"/>
              <a:t>Consultar Reglamento Oficial del Plan de Beneficios</a:t>
            </a:r>
          </a:p>
          <a:p>
            <a:r>
              <a:rPr lang="es-CO" dirty="0"/>
              <a:t>Herramienta de Consulta en Excel</a:t>
            </a:r>
            <a:endParaRPr lang="es-CO" dirty="0" smtClean="0"/>
          </a:p>
          <a:p>
            <a:r>
              <a:rPr lang="es-CO" dirty="0" smtClean="0"/>
              <a:t>Próximamente: Consulta en la Web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59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510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Cómo se ingresan los datos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A continuación se muestra la manera de entrar a Custodian para llenar los datos del candidato a recibir beneficios.</a:t>
            </a:r>
          </a:p>
          <a:p>
            <a:r>
              <a:rPr lang="es-CO" dirty="0" smtClean="0"/>
              <a:t>El programa se abre en el Menú Principal. </a:t>
            </a:r>
          </a:p>
          <a:p>
            <a:r>
              <a:rPr lang="es-CO" dirty="0" smtClean="0"/>
              <a:t>Al hacer clic en el primer comando, </a:t>
            </a:r>
            <a:r>
              <a:rPr lang="es-CO" i="1" dirty="0" smtClean="0"/>
              <a:t>Entrar un nuevo registro</a:t>
            </a:r>
            <a:r>
              <a:rPr lang="es-CO" dirty="0" smtClean="0"/>
              <a:t>, el usuario verá una pantalla vacía con pestañas.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767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Recursos </a:t>
            </a:r>
            <a:r>
              <a:rPr lang="es-CO" smtClean="0"/>
              <a:t>en Custodian</a:t>
            </a:r>
            <a:endParaRPr lang="es-CO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57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Tabla de Reglamento (Custodian)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La herramienta de Custodian incluye un acceso a los valores de beneficios según el porcentaje de factor salarial y los años de servicio.</a:t>
            </a:r>
          </a:p>
          <a:p>
            <a:r>
              <a:rPr lang="es-CO" dirty="0" smtClean="0"/>
              <a:t>Estos son los mismos valores de reglamento con base en los cuales la herramienta hace los cálculos.</a:t>
            </a:r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269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47663"/>
            <a:ext cx="7820025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eft Arrow 4"/>
          <p:cNvSpPr/>
          <p:nvPr/>
        </p:nvSpPr>
        <p:spPr>
          <a:xfrm>
            <a:off x="6781800" y="39624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671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80975"/>
            <a:ext cx="76009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19400" y="2362200"/>
            <a:ext cx="4953000" cy="1219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2000" b="1" dirty="0" smtClean="0">
                <a:solidFill>
                  <a:schemeClr val="bg1"/>
                </a:solidFill>
              </a:rPr>
              <a:t>1) Escriba el rango de valores de los porcentajes de salario que desea consultar.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013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161925"/>
            <a:ext cx="7648575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19400" y="2362200"/>
            <a:ext cx="4953000" cy="1219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2000" b="1" dirty="0">
                <a:solidFill>
                  <a:schemeClr val="bg1"/>
                </a:solidFill>
              </a:rPr>
              <a:t>2</a:t>
            </a:r>
            <a:r>
              <a:rPr lang="es-CO" sz="2000" b="1" dirty="0" smtClean="0">
                <a:solidFill>
                  <a:schemeClr val="bg1"/>
                </a:solidFill>
              </a:rPr>
              <a:t>) Haga clic en la tabla vacía (debajo de la palabra </a:t>
            </a:r>
            <a:r>
              <a:rPr lang="es-CO" sz="2000" b="1" dirty="0" err="1" smtClean="0">
                <a:solidFill>
                  <a:schemeClr val="bg1"/>
                </a:solidFill>
              </a:rPr>
              <a:t>Years</a:t>
            </a:r>
            <a:r>
              <a:rPr lang="es-CO" sz="2000" b="1" dirty="0" smtClean="0">
                <a:solidFill>
                  <a:schemeClr val="bg1"/>
                </a:solidFill>
              </a:rPr>
              <a:t>) para ver los datos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830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"/>
            <a:ext cx="762000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810000" y="533400"/>
            <a:ext cx="4876800" cy="838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2000" b="1" dirty="0" smtClean="0">
                <a:solidFill>
                  <a:schemeClr val="bg1"/>
                </a:solidFill>
              </a:rPr>
              <a:t>3) Consulte los datos que desee.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778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80975"/>
            <a:ext cx="75628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810000" y="533400"/>
            <a:ext cx="4876800" cy="838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2000" b="1" dirty="0">
                <a:solidFill>
                  <a:schemeClr val="bg1"/>
                </a:solidFill>
              </a:rPr>
              <a:t>4</a:t>
            </a:r>
            <a:r>
              <a:rPr lang="es-CO" sz="2000" b="1" dirty="0" smtClean="0">
                <a:solidFill>
                  <a:schemeClr val="bg1"/>
                </a:solidFill>
              </a:rPr>
              <a:t>) Haga clic en la pestaña Ayuda de Cónyuge para ver esa información también.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609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Tabla de Ayuda de Renta (Alquiler)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En el Menú Principal de Custodian hay un comando para abrir la tabla de Ayuda de Renta disponible.</a:t>
            </a:r>
            <a:endParaRPr lang="es-CO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93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47663"/>
            <a:ext cx="7820025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6019800" y="44196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042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69</a:t>
            </a:fld>
            <a:endParaRPr lang="es-CO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862013"/>
            <a:ext cx="4572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Up Arrow Callout 5"/>
          <p:cNvSpPr/>
          <p:nvPr/>
        </p:nvSpPr>
        <p:spPr>
          <a:xfrm>
            <a:off x="4724400" y="1876425"/>
            <a:ext cx="2362200" cy="2667000"/>
          </a:xfrm>
          <a:prstGeom prst="upArrowCallout">
            <a:avLst>
              <a:gd name="adj1" fmla="val 25000"/>
              <a:gd name="adj2" fmla="val 25000"/>
              <a:gd name="adj3" fmla="val 21774"/>
              <a:gd name="adj4" fmla="val 6497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2000" b="1" dirty="0" smtClean="0">
                <a:solidFill>
                  <a:schemeClr val="bg1"/>
                </a:solidFill>
              </a:rPr>
              <a:t>Clic para escoger la opción GENERAL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Tabla de Ayuda </a:t>
            </a:r>
            <a:r>
              <a:rPr lang="es-CO" sz="1400" b="1" i="1" smtClean="0"/>
              <a:t>de Renta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351601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47663"/>
            <a:ext cx="7820025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5105400" y="23622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78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2" grpId="2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70</a:t>
            </a:fld>
            <a:endParaRPr lang="es-CO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857250"/>
            <a:ext cx="46196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Tabla de Ayuda de Renta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162952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/>
              <a:t>Consultar Reglamento Oficial del Plan de </a:t>
            </a:r>
            <a:r>
              <a:rPr lang="es-CO" dirty="0" smtClean="0"/>
              <a:t>Beneficios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En Custodian hay un acceso a la última versión de los reglamentos del Plan de Beneficios votados por la Junta de la División.</a:t>
            </a:r>
          </a:p>
          <a:p>
            <a:r>
              <a:rPr lang="es-CO" dirty="0" smtClean="0"/>
              <a:t>También del sitio Web de Custodian usted puede descargar el PDF de estos reglamentos.</a:t>
            </a:r>
            <a:endParaRPr lang="es-CO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848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47663"/>
            <a:ext cx="7820025" cy="616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eft Arrow 1"/>
          <p:cNvSpPr/>
          <p:nvPr/>
        </p:nvSpPr>
        <p:spPr>
          <a:xfrm>
            <a:off x="6019800" y="51816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6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Menú de Reglamentos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73</a:t>
            </a:fld>
            <a:endParaRPr lang="es-CO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646747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eft Arrow 6"/>
          <p:cNvSpPr/>
          <p:nvPr/>
        </p:nvSpPr>
        <p:spPr>
          <a:xfrm rot="10800000">
            <a:off x="6810375" y="4724401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9710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74</a:t>
            </a:fld>
            <a:endParaRPr lang="es-CO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19016"/>
            <a:ext cx="7486650" cy="601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35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smtClean="0"/>
              <a:t>Recursos </a:t>
            </a:r>
            <a:r>
              <a:rPr lang="es-CO" dirty="0" smtClean="0"/>
              <a:t>en Excel</a:t>
            </a:r>
            <a:endParaRPr lang="es-CO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452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Herramienta de Consulta en Excel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O" dirty="0" smtClean="0"/>
              <a:t>Tenemos un sencillo archivo de Excel interactivo, que le permite encontrar los valores de beneficios colocando apenas unos parámetros.</a:t>
            </a:r>
          </a:p>
          <a:p>
            <a:r>
              <a:rPr lang="es-CO" dirty="0" smtClean="0"/>
              <a:t>También podrá consultar dentro del archivo las tabla del reglamento.</a:t>
            </a:r>
          </a:p>
          <a:p>
            <a:r>
              <a:rPr lang="es-CO" dirty="0" smtClean="0"/>
              <a:t>No permite hacer todas las excepciones y bifurcaciones pero al menos da los valores de factor de pensión y ayudas básicas.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6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77</a:t>
            </a:fld>
            <a:endParaRPr lang="es-CO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" y="1371600"/>
            <a:ext cx="8162926" cy="400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Recursos en Excel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342703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78</a:t>
            </a:fld>
            <a:endParaRPr lang="es-CO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9052"/>
            <a:ext cx="8210550" cy="4019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Recursos en Excel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150549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Tabla de Ayuda de Renta</a:t>
            </a:r>
            <a:endParaRPr lang="es-CO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CO" dirty="0" smtClean="0"/>
              <a:t>También hay una hoja con los datos de la Ayuda de Renta (Alquiler).</a:t>
            </a:r>
          </a:p>
          <a:p>
            <a:r>
              <a:rPr lang="es-CO" dirty="0" smtClean="0"/>
              <a:t>Y otra hoja con los beneficios para </a:t>
            </a:r>
            <a:r>
              <a:rPr lang="es-CO" dirty="0" err="1" smtClean="0"/>
              <a:t>colportores</a:t>
            </a:r>
            <a:r>
              <a:rPr lang="es-CO" dirty="0" smtClean="0"/>
              <a:t>.</a:t>
            </a:r>
            <a:endParaRPr lang="es-CO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79</a:t>
            </a:fld>
            <a:endParaRPr lang="es-CO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38300"/>
            <a:ext cx="4190548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97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Información Administrativa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No debe olvidar llenar las celdas en amarillo </a:t>
            </a:r>
            <a:r>
              <a:rPr lang="es-CO" dirty="0" smtClean="0"/>
              <a:t>en primer lugar (nombre </a:t>
            </a:r>
            <a:r>
              <a:rPr lang="es-CO" dirty="0"/>
              <a:t>y apellido de la persona</a:t>
            </a:r>
            <a:r>
              <a:rPr lang="es-CO" dirty="0" smtClean="0"/>
              <a:t>)</a:t>
            </a:r>
          </a:p>
          <a:p>
            <a:r>
              <a:rPr lang="es-CO" dirty="0" smtClean="0"/>
              <a:t>Aquí se llena la organización empleadora, la organización Dueña de Saldo de Fondo, y algunas fechas clave para el cálculo de beneficios.</a:t>
            </a:r>
          </a:p>
          <a:p>
            <a:endParaRPr lang="es-CO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46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Tabla Reglamentaria de Beneficios</a:t>
            </a:r>
            <a:endParaRPr lang="es-CO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Este archivo también tiene una copia completa de la tabla de porcentajes y años de servicio donde el usuario podrá ver los valores correspondientes de pensión y ayuda de cónyuge.</a:t>
            </a:r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157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81</a:t>
            </a:fld>
            <a:endParaRPr lang="es-CO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677672"/>
            <a:ext cx="8410574" cy="557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Recursos en Excel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39384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Dónde está el archivo</a:t>
            </a:r>
            <a:endParaRPr lang="es-CO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dirty="0" smtClean="0"/>
              <a:t>El archivo también se puede descargar de la página de Custodian:</a:t>
            </a:r>
          </a:p>
          <a:p>
            <a:endParaRPr lang="es-CO" dirty="0" smtClean="0"/>
          </a:p>
          <a:p>
            <a:pPr marL="0" indent="0">
              <a:buNone/>
            </a:pPr>
            <a:r>
              <a:rPr lang="es-CO" dirty="0">
                <a:hlinkClick r:id="rId2"/>
              </a:rPr>
              <a:t>https://tesoreria.interamerica.org/Custodian</a:t>
            </a:r>
            <a:endParaRPr lang="es-CO" dirty="0"/>
          </a:p>
          <a:p>
            <a:endParaRPr lang="es-CO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2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Debe habilitar las macros en Excel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CO" dirty="0"/>
              <a:t>Atención:  </a:t>
            </a:r>
            <a:endParaRPr lang="es-CO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s-CO" dirty="0" smtClean="0"/>
              <a:t>Al </a:t>
            </a:r>
            <a:r>
              <a:rPr lang="es-CO" dirty="0"/>
              <a:t>abrir el archivo, debe HABILITAR LAS MACROS para que funcione.  </a:t>
            </a:r>
            <a:endParaRPr lang="es-CO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s-CO" dirty="0" smtClean="0"/>
              <a:t>Excel </a:t>
            </a:r>
            <a:r>
              <a:rPr lang="es-CO" dirty="0"/>
              <a:t>previene abrir archivos con macros. Si no habilita esto, ¡no funcionará</a:t>
            </a:r>
            <a:r>
              <a:rPr lang="es-CO" dirty="0" smtClean="0"/>
              <a:t>!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CO" dirty="0" smtClean="0"/>
              <a:t>Simplemente haga clic en el botón </a:t>
            </a:r>
            <a:r>
              <a:rPr lang="es-CO" i="1" dirty="0" smtClean="0"/>
              <a:t>Habilitar contenido </a:t>
            </a:r>
            <a:r>
              <a:rPr lang="es-CO" dirty="0" smtClean="0"/>
              <a:t>que aparece arriba, en la barra de seguridad, debajo de las herramientas de Excel. </a:t>
            </a:r>
            <a:endParaRPr lang="es-CO" dirty="0"/>
          </a:p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456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84</a:t>
            </a:fld>
            <a:endParaRPr lang="es-CO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24" y="824444"/>
            <a:ext cx="8527928" cy="5195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eft Arrow 6"/>
          <p:cNvSpPr/>
          <p:nvPr/>
        </p:nvSpPr>
        <p:spPr>
          <a:xfrm>
            <a:off x="3657600" y="1524000"/>
            <a:ext cx="22860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8" name="TextBox 7"/>
          <p:cNvSpPr txBox="1"/>
          <p:nvPr/>
        </p:nvSpPr>
        <p:spPr>
          <a:xfrm>
            <a:off x="197673" y="228599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Recursos en Excel</a:t>
            </a:r>
            <a:endParaRPr lang="es-CO" sz="1400" b="1" i="1" dirty="0"/>
          </a:p>
        </p:txBody>
      </p:sp>
    </p:spTree>
    <p:extLst>
      <p:ext uri="{BB962C8B-B14F-4D97-AF65-F5344CB8AC3E}">
        <p14:creationId xmlns:p14="http://schemas.microsoft.com/office/powerpoint/2010/main" val="195630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Próximamente …</a:t>
            </a:r>
            <a:endParaRPr lang="es-C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Se está preparando una versión Web para que el usuario pueda hacer el cálculo de beneficios sin instalar una herramienta en su computadora.</a:t>
            </a:r>
          </a:p>
          <a:p>
            <a:r>
              <a:rPr lang="es-CO" dirty="0" smtClean="0"/>
              <a:t>Se dará la información pertinente cuando la herramienta esté lista.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94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Fin de la Presentación</a:t>
            </a:r>
            <a:endParaRPr lang="es-CO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 dirty="0" smtClean="0"/>
          </a:p>
          <a:p>
            <a:endParaRPr lang="es-CO" dirty="0"/>
          </a:p>
          <a:p>
            <a:pPr algn="r"/>
            <a:r>
              <a:rPr lang="es-CO" dirty="0" smtClean="0"/>
              <a:t>IRH / JCN – IAD/</a:t>
            </a:r>
            <a:r>
              <a:rPr lang="es-CO" dirty="0" err="1" smtClean="0"/>
              <a:t>Tre</a:t>
            </a:r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86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24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683137"/>
            <a:ext cx="8743950" cy="549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228600"/>
            <a:ext cx="88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400" b="1" i="1" dirty="0" smtClean="0"/>
              <a:t>Pantalla de ingreso de datos – </a:t>
            </a:r>
            <a:r>
              <a:rPr lang="es-CO" sz="1400" b="1" i="1" dirty="0" err="1" smtClean="0"/>
              <a:t>Info</a:t>
            </a:r>
            <a:r>
              <a:rPr lang="es-CO" sz="1400" b="1" i="1" dirty="0" smtClean="0"/>
              <a:t>. Administrativa</a:t>
            </a:r>
            <a:endParaRPr lang="es-CO" sz="1400" b="1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9D1F-D63B-4CE7-9A9B-2992776A5B88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9502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</a:spPr>
      <a:bodyPr rtlCol="0" anchor="ctr"/>
      <a:lstStyle>
        <a:defPPr algn="ctr">
          <a:defRPr sz="2000" b="1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1722</Words>
  <Application>Microsoft Office PowerPoint</Application>
  <PresentationFormat>On-screen Show (4:3)</PresentationFormat>
  <Paragraphs>294</Paragraphs>
  <Slides>86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7" baseType="lpstr">
      <vt:lpstr>Office Theme</vt:lpstr>
      <vt:lpstr>Herramienta Custodian FBO</vt:lpstr>
      <vt:lpstr>Cómo se calculaban los beneficios</vt:lpstr>
      <vt:lpstr>PowerPoint Presentation</vt:lpstr>
      <vt:lpstr>Herramienta Custodian</vt:lpstr>
      <vt:lpstr>Cálculo de Beneficios</vt:lpstr>
      <vt:lpstr>Cómo se ingresan los datos</vt:lpstr>
      <vt:lpstr>PowerPoint Presentation</vt:lpstr>
      <vt:lpstr>Información Administrativa</vt:lpstr>
      <vt:lpstr>PowerPoint Presentation</vt:lpstr>
      <vt:lpstr>Registro de datos</vt:lpstr>
      <vt:lpstr>PowerPoint Presentation</vt:lpstr>
      <vt:lpstr>País Base</vt:lpstr>
      <vt:lpstr>PowerPoint Presentation</vt:lpstr>
      <vt:lpstr>Cálculo de Beneficios</vt:lpstr>
      <vt:lpstr>PowerPoint Presentation</vt:lpstr>
      <vt:lpstr>PowerPoint Presentation</vt:lpstr>
      <vt:lpstr>PowerPoint Presentation</vt:lpstr>
      <vt:lpstr>PowerPoint Presentation</vt:lpstr>
      <vt:lpstr>Cálculo de Beneficios</vt:lpstr>
      <vt:lpstr>PowerPoint Presentation</vt:lpstr>
      <vt:lpstr>Imprimir resultados</vt:lpstr>
      <vt:lpstr>PowerPoint Presentation</vt:lpstr>
      <vt:lpstr>PowerPoint Presentation</vt:lpstr>
      <vt:lpstr>Ejemplos de Casos de Candidatos al Plan de Beneficios</vt:lpstr>
      <vt:lpstr>Ejemplos</vt:lpstr>
      <vt:lpstr>Lista de Ejemplos</vt:lpstr>
      <vt:lpstr>Ejemplo 1:  Participante que termina en Servicio Activo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Ejemplo 2:  Interrupción Permanente</vt:lpstr>
      <vt:lpstr>PowerPoint Presentation</vt:lpstr>
      <vt:lpstr>No se puede calcular</vt:lpstr>
      <vt:lpstr>PowerPoint Presentation</vt:lpstr>
      <vt:lpstr>Ejemplo 2</vt:lpstr>
      <vt:lpstr>PowerPoint Presentation</vt:lpstr>
      <vt:lpstr>PowerPoint Presentation</vt:lpstr>
      <vt:lpstr>Ejemplo 3:  IPS con menos de 30 años de servicio</vt:lpstr>
      <vt:lpstr>PowerPoint Presentation</vt:lpstr>
      <vt:lpstr>PowerPoint Presentation</vt:lpstr>
      <vt:lpstr>Ejemplo 4:  Participante Anticipado con 60 años de edad</vt:lpstr>
      <vt:lpstr>PowerPoint Presentation</vt:lpstr>
      <vt:lpstr>PowerPoint Presentation</vt:lpstr>
      <vt:lpstr>PowerPoint Presentation</vt:lpstr>
      <vt:lpstr>Ejemplo 5:  Participante Anticipado con 58 años de edad</vt:lpstr>
      <vt:lpstr>PowerPoint Presentation</vt:lpstr>
      <vt:lpstr>PowerPoint Presentation</vt:lpstr>
      <vt:lpstr>PowerPoint Presentation</vt:lpstr>
      <vt:lpstr>Ejemplo 6:  Participante Anticipado con 60 años de edad y 40 de servicio</vt:lpstr>
      <vt:lpstr>PowerPoint Presentation</vt:lpstr>
      <vt:lpstr>PowerPoint Presentation</vt:lpstr>
      <vt:lpstr>PowerPoint Presentation</vt:lpstr>
      <vt:lpstr>Cómo obtener la herramienta Custodian</vt:lpstr>
      <vt:lpstr>Cómo obtener la herramienta</vt:lpstr>
      <vt:lpstr>PowerPoint Presentation</vt:lpstr>
      <vt:lpstr>Recursos Adicionales</vt:lpstr>
      <vt:lpstr>Recursos Adicionales</vt:lpstr>
      <vt:lpstr>Recursos en Custodian</vt:lpstr>
      <vt:lpstr>Tabla de Reglamento (Custodian)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Tabla de Ayuda de Renta (Alquiler)</vt:lpstr>
      <vt:lpstr>PowerPoint Presentation</vt:lpstr>
      <vt:lpstr>PowerPoint Presentation</vt:lpstr>
      <vt:lpstr>PowerPoint Presentation</vt:lpstr>
      <vt:lpstr>Consultar Reglamento Oficial del Plan de Beneficios</vt:lpstr>
      <vt:lpstr>PowerPoint Presentation</vt:lpstr>
      <vt:lpstr>Menú de Reglamentos</vt:lpstr>
      <vt:lpstr>PowerPoint Presentation</vt:lpstr>
      <vt:lpstr>Recursos en Excel</vt:lpstr>
      <vt:lpstr>Herramienta de Consulta en Excel</vt:lpstr>
      <vt:lpstr>PowerPoint Presentation</vt:lpstr>
      <vt:lpstr>PowerPoint Presentation</vt:lpstr>
      <vt:lpstr>Tabla de Ayuda de Renta</vt:lpstr>
      <vt:lpstr>Tabla Reglamentaria de Beneficios</vt:lpstr>
      <vt:lpstr>PowerPoint Presentation</vt:lpstr>
      <vt:lpstr>Dónde está el archivo</vt:lpstr>
      <vt:lpstr>Debe habilitar las macros en Excel</vt:lpstr>
      <vt:lpstr>PowerPoint Presentation</vt:lpstr>
      <vt:lpstr>Próximamente …</vt:lpstr>
      <vt:lpstr>Fin de la Presentación</vt:lpstr>
    </vt:vector>
  </TitlesOfParts>
  <Company>Inter-American Division of SDA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Carlos Nino</dc:creator>
  <cp:lastModifiedBy>Juan Carlos Nino</cp:lastModifiedBy>
  <cp:revision>36</cp:revision>
  <dcterms:created xsi:type="dcterms:W3CDTF">2016-01-28T20:38:49Z</dcterms:created>
  <dcterms:modified xsi:type="dcterms:W3CDTF">2016-01-30T01:09:11Z</dcterms:modified>
</cp:coreProperties>
</file>