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diagrams/layout3.xml" ContentType="application/vnd.openxmlformats-officedocument.drawingml.diagram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92" r:id="rId2"/>
    <p:sldMasterId id="2147483707" r:id="rId3"/>
    <p:sldMasterId id="2147483722" r:id="rId4"/>
  </p:sldMasterIdLst>
  <p:notesMasterIdLst>
    <p:notesMasterId r:id="rId89"/>
  </p:notesMasterIdLst>
  <p:sldIdLst>
    <p:sldId id="256" r:id="rId5"/>
    <p:sldId id="258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341" r:id="rId24"/>
    <p:sldId id="342" r:id="rId25"/>
    <p:sldId id="343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17AFB7"/>
    <a:srgbClr val="E22B0C"/>
    <a:srgbClr val="0BB0C1"/>
    <a:srgbClr val="0099FF"/>
    <a:srgbClr val="3399FF"/>
    <a:srgbClr val="0FA7D7"/>
    <a:srgbClr val="1ACCC8"/>
    <a:srgbClr val="1AC4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36" y="-3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DA5966-D63C-41D2-AAE1-31DCC0542B39}" type="doc">
      <dgm:prSet loTypeId="urn:microsoft.com/office/officeart/2005/8/layout/vList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s-ES"/>
        </a:p>
      </dgm:t>
    </dgm:pt>
    <dgm:pt modelId="{61CDEC76-48B8-4C01-B3D8-7171EBB9C7A0}">
      <dgm:prSet phldrT="[Texto]"/>
      <dgm:spPr/>
      <dgm:t>
        <a:bodyPr/>
        <a:lstStyle/>
        <a:p>
          <a:r>
            <a:rPr lang="es-DO" smtClean="0"/>
            <a:t>GENERALIDADES</a:t>
          </a:r>
          <a:endParaRPr lang="es-ES"/>
        </a:p>
      </dgm:t>
    </dgm:pt>
    <dgm:pt modelId="{8AE7D03F-5D92-4C1E-AD67-6493A5776C56}" type="parTrans" cxnId="{99BEBC8A-3A2B-4298-888B-A2311BEC45EA}">
      <dgm:prSet/>
      <dgm:spPr/>
      <dgm:t>
        <a:bodyPr/>
        <a:lstStyle/>
        <a:p>
          <a:endParaRPr lang="es-ES"/>
        </a:p>
      </dgm:t>
    </dgm:pt>
    <dgm:pt modelId="{ABC0456E-366D-43BD-B65E-6E0089245B18}" type="sibTrans" cxnId="{99BEBC8A-3A2B-4298-888B-A2311BEC45EA}">
      <dgm:prSet/>
      <dgm:spPr/>
      <dgm:t>
        <a:bodyPr/>
        <a:lstStyle/>
        <a:p>
          <a:endParaRPr lang="es-ES"/>
        </a:p>
      </dgm:t>
    </dgm:pt>
    <dgm:pt modelId="{345D0568-D5D9-40A5-B9C7-BC6DC8EC943C}">
      <dgm:prSet phldrT="[Texto]"/>
      <dgm:spPr/>
      <dgm:t>
        <a:bodyPr/>
        <a:lstStyle/>
        <a:p>
          <a:r>
            <a:rPr lang="es-DO" smtClean="0"/>
            <a:t>ADMINISTRATIVAS</a:t>
          </a:r>
          <a:endParaRPr lang="es-ES"/>
        </a:p>
      </dgm:t>
    </dgm:pt>
    <dgm:pt modelId="{5CABBD4E-B2A0-47B2-A23A-A13B3235BC68}" type="parTrans" cxnId="{1410C67D-44D2-4026-928A-AC7066561075}">
      <dgm:prSet/>
      <dgm:spPr/>
      <dgm:t>
        <a:bodyPr/>
        <a:lstStyle/>
        <a:p>
          <a:endParaRPr lang="es-ES"/>
        </a:p>
      </dgm:t>
    </dgm:pt>
    <dgm:pt modelId="{24AF7F38-8332-4C0E-8AA1-2F82A6B71E7D}" type="sibTrans" cxnId="{1410C67D-44D2-4026-928A-AC7066561075}">
      <dgm:prSet/>
      <dgm:spPr/>
      <dgm:t>
        <a:bodyPr/>
        <a:lstStyle/>
        <a:p>
          <a:endParaRPr lang="es-ES"/>
        </a:p>
      </dgm:t>
    </dgm:pt>
    <dgm:pt modelId="{1890B63A-D887-41A4-8E7C-BEDCF2D057D1}" type="pres">
      <dgm:prSet presAssocID="{69DA5966-D63C-41D2-AAE1-31DCC0542B3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DO"/>
        </a:p>
      </dgm:t>
    </dgm:pt>
    <dgm:pt modelId="{52C656D8-D8C3-4259-BB75-1B3C1639DE30}" type="pres">
      <dgm:prSet presAssocID="{61CDEC76-48B8-4C01-B3D8-7171EBB9C7A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DO"/>
        </a:p>
      </dgm:t>
    </dgm:pt>
    <dgm:pt modelId="{B4E01E18-A28E-4A0C-BBE6-4E13A4BB7DF8}" type="pres">
      <dgm:prSet presAssocID="{ABC0456E-366D-43BD-B65E-6E0089245B18}" presName="spacer" presStyleCnt="0"/>
      <dgm:spPr/>
    </dgm:pt>
    <dgm:pt modelId="{2F788592-8A4F-43F2-82BC-DBCF4D991B19}" type="pres">
      <dgm:prSet presAssocID="{345D0568-D5D9-40A5-B9C7-BC6DC8EC943C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DO"/>
        </a:p>
      </dgm:t>
    </dgm:pt>
  </dgm:ptLst>
  <dgm:cxnLst>
    <dgm:cxn modelId="{5AB51582-D84B-44F1-ADEE-1A1676964E86}" type="presOf" srcId="{61CDEC76-48B8-4C01-B3D8-7171EBB9C7A0}" destId="{52C656D8-D8C3-4259-BB75-1B3C1639DE30}" srcOrd="0" destOrd="0" presId="urn:microsoft.com/office/officeart/2005/8/layout/vList2"/>
    <dgm:cxn modelId="{99BEBC8A-3A2B-4298-888B-A2311BEC45EA}" srcId="{69DA5966-D63C-41D2-AAE1-31DCC0542B39}" destId="{61CDEC76-48B8-4C01-B3D8-7171EBB9C7A0}" srcOrd="0" destOrd="0" parTransId="{8AE7D03F-5D92-4C1E-AD67-6493A5776C56}" sibTransId="{ABC0456E-366D-43BD-B65E-6E0089245B18}"/>
    <dgm:cxn modelId="{1410C67D-44D2-4026-928A-AC7066561075}" srcId="{69DA5966-D63C-41D2-AAE1-31DCC0542B39}" destId="{345D0568-D5D9-40A5-B9C7-BC6DC8EC943C}" srcOrd="1" destOrd="0" parTransId="{5CABBD4E-B2A0-47B2-A23A-A13B3235BC68}" sibTransId="{24AF7F38-8332-4C0E-8AA1-2F82A6B71E7D}"/>
    <dgm:cxn modelId="{64569655-B9F9-40A4-9885-1EC4C954AF20}" type="presOf" srcId="{345D0568-D5D9-40A5-B9C7-BC6DC8EC943C}" destId="{2F788592-8A4F-43F2-82BC-DBCF4D991B19}" srcOrd="0" destOrd="0" presId="urn:microsoft.com/office/officeart/2005/8/layout/vList2"/>
    <dgm:cxn modelId="{8463F774-94E9-42FF-8783-D9A2CC0EA016}" type="presOf" srcId="{69DA5966-D63C-41D2-AAE1-31DCC0542B39}" destId="{1890B63A-D887-41A4-8E7C-BEDCF2D057D1}" srcOrd="0" destOrd="0" presId="urn:microsoft.com/office/officeart/2005/8/layout/vList2"/>
    <dgm:cxn modelId="{35F245CB-CBFB-4059-8748-C2E1D31B64DF}" type="presParOf" srcId="{1890B63A-D887-41A4-8E7C-BEDCF2D057D1}" destId="{52C656D8-D8C3-4259-BB75-1B3C1639DE30}" srcOrd="0" destOrd="0" presId="urn:microsoft.com/office/officeart/2005/8/layout/vList2"/>
    <dgm:cxn modelId="{A68A4D2D-2C7E-4219-BB50-C787C98B7EF0}" type="presParOf" srcId="{1890B63A-D887-41A4-8E7C-BEDCF2D057D1}" destId="{B4E01E18-A28E-4A0C-BBE6-4E13A4BB7DF8}" srcOrd="1" destOrd="0" presId="urn:microsoft.com/office/officeart/2005/8/layout/vList2"/>
    <dgm:cxn modelId="{6C6C6895-3FFF-4406-B401-FE78EC43A6C7}" type="presParOf" srcId="{1890B63A-D887-41A4-8E7C-BEDCF2D057D1}" destId="{2F788592-8A4F-43F2-82BC-DBCF4D991B19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DA5966-D63C-41D2-AAE1-31DCC0542B39}" type="doc">
      <dgm:prSet loTypeId="urn:microsoft.com/office/officeart/2005/8/layout/vList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s-ES"/>
        </a:p>
      </dgm:t>
    </dgm:pt>
    <dgm:pt modelId="{61CDEC76-48B8-4C01-B3D8-7171EBB9C7A0}">
      <dgm:prSet phldrT="[Texto]"/>
      <dgm:spPr/>
      <dgm:t>
        <a:bodyPr/>
        <a:lstStyle/>
        <a:p>
          <a:r>
            <a:rPr lang="es-DO" smtClean="0"/>
            <a:t>GENERALIDADES</a:t>
          </a:r>
          <a:endParaRPr lang="es-ES"/>
        </a:p>
      </dgm:t>
    </dgm:pt>
    <dgm:pt modelId="{8AE7D03F-5D92-4C1E-AD67-6493A5776C56}" type="parTrans" cxnId="{99BEBC8A-3A2B-4298-888B-A2311BEC45EA}">
      <dgm:prSet/>
      <dgm:spPr/>
      <dgm:t>
        <a:bodyPr/>
        <a:lstStyle/>
        <a:p>
          <a:endParaRPr lang="es-ES"/>
        </a:p>
      </dgm:t>
    </dgm:pt>
    <dgm:pt modelId="{ABC0456E-366D-43BD-B65E-6E0089245B18}" type="sibTrans" cxnId="{99BEBC8A-3A2B-4298-888B-A2311BEC45EA}">
      <dgm:prSet/>
      <dgm:spPr/>
      <dgm:t>
        <a:bodyPr/>
        <a:lstStyle/>
        <a:p>
          <a:endParaRPr lang="es-ES"/>
        </a:p>
      </dgm:t>
    </dgm:pt>
    <dgm:pt modelId="{345D0568-D5D9-40A5-B9C7-BC6DC8EC943C}">
      <dgm:prSet phldrT="[Texto]"/>
      <dgm:spPr/>
      <dgm:t>
        <a:bodyPr/>
        <a:lstStyle/>
        <a:p>
          <a:r>
            <a:rPr lang="es-DO" dirty="0" smtClean="0"/>
            <a:t>ADMINISTRATIVAS</a:t>
          </a:r>
          <a:endParaRPr lang="es-ES" dirty="0"/>
        </a:p>
      </dgm:t>
    </dgm:pt>
    <dgm:pt modelId="{5CABBD4E-B2A0-47B2-A23A-A13B3235BC68}" type="parTrans" cxnId="{1410C67D-44D2-4026-928A-AC7066561075}">
      <dgm:prSet/>
      <dgm:spPr/>
      <dgm:t>
        <a:bodyPr/>
        <a:lstStyle/>
        <a:p>
          <a:endParaRPr lang="es-ES"/>
        </a:p>
      </dgm:t>
    </dgm:pt>
    <dgm:pt modelId="{24AF7F38-8332-4C0E-8AA1-2F82A6B71E7D}" type="sibTrans" cxnId="{1410C67D-44D2-4026-928A-AC7066561075}">
      <dgm:prSet/>
      <dgm:spPr/>
      <dgm:t>
        <a:bodyPr/>
        <a:lstStyle/>
        <a:p>
          <a:endParaRPr lang="es-ES"/>
        </a:p>
      </dgm:t>
    </dgm:pt>
    <dgm:pt modelId="{1890B63A-D887-41A4-8E7C-BEDCF2D057D1}" type="pres">
      <dgm:prSet presAssocID="{69DA5966-D63C-41D2-AAE1-31DCC0542B3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DO"/>
        </a:p>
      </dgm:t>
    </dgm:pt>
    <dgm:pt modelId="{52C656D8-D8C3-4259-BB75-1B3C1639DE30}" type="pres">
      <dgm:prSet presAssocID="{61CDEC76-48B8-4C01-B3D8-7171EBB9C7A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DO"/>
        </a:p>
      </dgm:t>
    </dgm:pt>
    <dgm:pt modelId="{B4E01E18-A28E-4A0C-BBE6-4E13A4BB7DF8}" type="pres">
      <dgm:prSet presAssocID="{ABC0456E-366D-43BD-B65E-6E0089245B18}" presName="spacer" presStyleCnt="0"/>
      <dgm:spPr/>
    </dgm:pt>
    <dgm:pt modelId="{2F788592-8A4F-43F2-82BC-DBCF4D991B19}" type="pres">
      <dgm:prSet presAssocID="{345D0568-D5D9-40A5-B9C7-BC6DC8EC943C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DO"/>
        </a:p>
      </dgm:t>
    </dgm:pt>
  </dgm:ptLst>
  <dgm:cxnLst>
    <dgm:cxn modelId="{1410C67D-44D2-4026-928A-AC7066561075}" srcId="{69DA5966-D63C-41D2-AAE1-31DCC0542B39}" destId="{345D0568-D5D9-40A5-B9C7-BC6DC8EC943C}" srcOrd="1" destOrd="0" parTransId="{5CABBD4E-B2A0-47B2-A23A-A13B3235BC68}" sibTransId="{24AF7F38-8332-4C0E-8AA1-2F82A6B71E7D}"/>
    <dgm:cxn modelId="{492C93D5-D1D9-4FB3-97A9-CA13D339F58A}" type="presOf" srcId="{61CDEC76-48B8-4C01-B3D8-7171EBB9C7A0}" destId="{52C656D8-D8C3-4259-BB75-1B3C1639DE30}" srcOrd="0" destOrd="0" presId="urn:microsoft.com/office/officeart/2005/8/layout/vList2"/>
    <dgm:cxn modelId="{9A5B995E-CBCF-4AD0-B998-F3C2DA6E2F78}" type="presOf" srcId="{69DA5966-D63C-41D2-AAE1-31DCC0542B39}" destId="{1890B63A-D887-41A4-8E7C-BEDCF2D057D1}" srcOrd="0" destOrd="0" presId="urn:microsoft.com/office/officeart/2005/8/layout/vList2"/>
    <dgm:cxn modelId="{99BEBC8A-3A2B-4298-888B-A2311BEC45EA}" srcId="{69DA5966-D63C-41D2-AAE1-31DCC0542B39}" destId="{61CDEC76-48B8-4C01-B3D8-7171EBB9C7A0}" srcOrd="0" destOrd="0" parTransId="{8AE7D03F-5D92-4C1E-AD67-6493A5776C56}" sibTransId="{ABC0456E-366D-43BD-B65E-6E0089245B18}"/>
    <dgm:cxn modelId="{A046FE06-4AAC-4327-B17A-DBCFEC5F5179}" type="presOf" srcId="{345D0568-D5D9-40A5-B9C7-BC6DC8EC943C}" destId="{2F788592-8A4F-43F2-82BC-DBCF4D991B19}" srcOrd="0" destOrd="0" presId="urn:microsoft.com/office/officeart/2005/8/layout/vList2"/>
    <dgm:cxn modelId="{0F1BE59F-5228-4E16-8833-C783EF574E28}" type="presParOf" srcId="{1890B63A-D887-41A4-8E7C-BEDCF2D057D1}" destId="{52C656D8-D8C3-4259-BB75-1B3C1639DE30}" srcOrd="0" destOrd="0" presId="urn:microsoft.com/office/officeart/2005/8/layout/vList2"/>
    <dgm:cxn modelId="{3C0F858A-BCD3-41E1-BF72-108A741FFDB1}" type="presParOf" srcId="{1890B63A-D887-41A4-8E7C-BEDCF2D057D1}" destId="{B4E01E18-A28E-4A0C-BBE6-4E13A4BB7DF8}" srcOrd="1" destOrd="0" presId="urn:microsoft.com/office/officeart/2005/8/layout/vList2"/>
    <dgm:cxn modelId="{507E71FC-3FB8-4CEC-9479-AAF6274F5809}" type="presParOf" srcId="{1890B63A-D887-41A4-8E7C-BEDCF2D057D1}" destId="{2F788592-8A4F-43F2-82BC-DBCF4D991B19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9DA5966-D63C-41D2-AAE1-31DCC0542B39}" type="doc">
      <dgm:prSet loTypeId="urn:microsoft.com/office/officeart/2005/8/layout/vList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s-ES"/>
        </a:p>
      </dgm:t>
    </dgm:pt>
    <dgm:pt modelId="{61CDEC76-48B8-4C01-B3D8-7171EBB9C7A0}">
      <dgm:prSet phldrT="[Texto]"/>
      <dgm:spPr/>
      <dgm:t>
        <a:bodyPr/>
        <a:lstStyle/>
        <a:p>
          <a:r>
            <a:rPr lang="es-DO" smtClean="0"/>
            <a:t>GENERALIDADES</a:t>
          </a:r>
          <a:endParaRPr lang="es-ES"/>
        </a:p>
      </dgm:t>
    </dgm:pt>
    <dgm:pt modelId="{8AE7D03F-5D92-4C1E-AD67-6493A5776C56}" type="parTrans" cxnId="{99BEBC8A-3A2B-4298-888B-A2311BEC45EA}">
      <dgm:prSet/>
      <dgm:spPr/>
      <dgm:t>
        <a:bodyPr/>
        <a:lstStyle/>
        <a:p>
          <a:endParaRPr lang="es-ES"/>
        </a:p>
      </dgm:t>
    </dgm:pt>
    <dgm:pt modelId="{ABC0456E-366D-43BD-B65E-6E0089245B18}" type="sibTrans" cxnId="{99BEBC8A-3A2B-4298-888B-A2311BEC45EA}">
      <dgm:prSet/>
      <dgm:spPr/>
      <dgm:t>
        <a:bodyPr/>
        <a:lstStyle/>
        <a:p>
          <a:endParaRPr lang="es-ES"/>
        </a:p>
      </dgm:t>
    </dgm:pt>
    <dgm:pt modelId="{345D0568-D5D9-40A5-B9C7-BC6DC8EC943C}">
      <dgm:prSet phldrT="[Texto]"/>
      <dgm:spPr/>
      <dgm:t>
        <a:bodyPr/>
        <a:lstStyle/>
        <a:p>
          <a:r>
            <a:rPr lang="es-DO" smtClean="0"/>
            <a:t>ADMINISTRATIVAS</a:t>
          </a:r>
          <a:endParaRPr lang="es-ES"/>
        </a:p>
      </dgm:t>
    </dgm:pt>
    <dgm:pt modelId="{5CABBD4E-B2A0-47B2-A23A-A13B3235BC68}" type="parTrans" cxnId="{1410C67D-44D2-4026-928A-AC7066561075}">
      <dgm:prSet/>
      <dgm:spPr/>
      <dgm:t>
        <a:bodyPr/>
        <a:lstStyle/>
        <a:p>
          <a:endParaRPr lang="es-ES"/>
        </a:p>
      </dgm:t>
    </dgm:pt>
    <dgm:pt modelId="{24AF7F38-8332-4C0E-8AA1-2F82A6B71E7D}" type="sibTrans" cxnId="{1410C67D-44D2-4026-928A-AC7066561075}">
      <dgm:prSet/>
      <dgm:spPr/>
      <dgm:t>
        <a:bodyPr/>
        <a:lstStyle/>
        <a:p>
          <a:endParaRPr lang="es-ES"/>
        </a:p>
      </dgm:t>
    </dgm:pt>
    <dgm:pt modelId="{1890B63A-D887-41A4-8E7C-BEDCF2D057D1}" type="pres">
      <dgm:prSet presAssocID="{69DA5966-D63C-41D2-AAE1-31DCC0542B3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DO"/>
        </a:p>
      </dgm:t>
    </dgm:pt>
    <dgm:pt modelId="{52C656D8-D8C3-4259-BB75-1B3C1639DE30}" type="pres">
      <dgm:prSet presAssocID="{61CDEC76-48B8-4C01-B3D8-7171EBB9C7A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DO"/>
        </a:p>
      </dgm:t>
    </dgm:pt>
    <dgm:pt modelId="{B4E01E18-A28E-4A0C-BBE6-4E13A4BB7DF8}" type="pres">
      <dgm:prSet presAssocID="{ABC0456E-366D-43BD-B65E-6E0089245B18}" presName="spacer" presStyleCnt="0"/>
      <dgm:spPr/>
    </dgm:pt>
    <dgm:pt modelId="{2F788592-8A4F-43F2-82BC-DBCF4D991B19}" type="pres">
      <dgm:prSet presAssocID="{345D0568-D5D9-40A5-B9C7-BC6DC8EC943C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DO"/>
        </a:p>
      </dgm:t>
    </dgm:pt>
  </dgm:ptLst>
  <dgm:cxnLst>
    <dgm:cxn modelId="{AB0B059E-E93D-446E-B1FF-9A1AE13CA3DF}" type="presOf" srcId="{69DA5966-D63C-41D2-AAE1-31DCC0542B39}" destId="{1890B63A-D887-41A4-8E7C-BEDCF2D057D1}" srcOrd="0" destOrd="0" presId="urn:microsoft.com/office/officeart/2005/8/layout/vList2"/>
    <dgm:cxn modelId="{1017115F-BF9D-4349-9471-B15A3320B1BD}" type="presOf" srcId="{345D0568-D5D9-40A5-B9C7-BC6DC8EC943C}" destId="{2F788592-8A4F-43F2-82BC-DBCF4D991B19}" srcOrd="0" destOrd="0" presId="urn:microsoft.com/office/officeart/2005/8/layout/vList2"/>
    <dgm:cxn modelId="{99BEBC8A-3A2B-4298-888B-A2311BEC45EA}" srcId="{69DA5966-D63C-41D2-AAE1-31DCC0542B39}" destId="{61CDEC76-48B8-4C01-B3D8-7171EBB9C7A0}" srcOrd="0" destOrd="0" parTransId="{8AE7D03F-5D92-4C1E-AD67-6493A5776C56}" sibTransId="{ABC0456E-366D-43BD-B65E-6E0089245B18}"/>
    <dgm:cxn modelId="{1410C67D-44D2-4026-928A-AC7066561075}" srcId="{69DA5966-D63C-41D2-AAE1-31DCC0542B39}" destId="{345D0568-D5D9-40A5-B9C7-BC6DC8EC943C}" srcOrd="1" destOrd="0" parTransId="{5CABBD4E-B2A0-47B2-A23A-A13B3235BC68}" sibTransId="{24AF7F38-8332-4C0E-8AA1-2F82A6B71E7D}"/>
    <dgm:cxn modelId="{A264E98A-5D0B-4690-A57F-DED731430DBA}" type="presOf" srcId="{61CDEC76-48B8-4C01-B3D8-7171EBB9C7A0}" destId="{52C656D8-D8C3-4259-BB75-1B3C1639DE30}" srcOrd="0" destOrd="0" presId="urn:microsoft.com/office/officeart/2005/8/layout/vList2"/>
    <dgm:cxn modelId="{3231E24B-CB8E-4B25-BC23-AFEC03EC39F2}" type="presParOf" srcId="{1890B63A-D887-41A4-8E7C-BEDCF2D057D1}" destId="{52C656D8-D8C3-4259-BB75-1B3C1639DE30}" srcOrd="0" destOrd="0" presId="urn:microsoft.com/office/officeart/2005/8/layout/vList2"/>
    <dgm:cxn modelId="{973B459E-09B5-46B2-A88B-D7C58AB6F4B0}" type="presParOf" srcId="{1890B63A-D887-41A4-8E7C-BEDCF2D057D1}" destId="{B4E01E18-A28E-4A0C-BBE6-4E13A4BB7DF8}" srcOrd="1" destOrd="0" presId="urn:microsoft.com/office/officeart/2005/8/layout/vList2"/>
    <dgm:cxn modelId="{5E0F5200-5532-4DC9-B8CC-C6D9B9351BB5}" type="presParOf" srcId="{1890B63A-D887-41A4-8E7C-BEDCF2D057D1}" destId="{2F788592-8A4F-43F2-82BC-DBCF4D991B19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2C656D8-D8C3-4259-BB75-1B3C1639DE30}">
      <dsp:nvSpPr>
        <dsp:cNvPr id="0" name=""/>
        <dsp:cNvSpPr/>
      </dsp:nvSpPr>
      <dsp:spPr>
        <a:xfrm>
          <a:off x="0" y="19069"/>
          <a:ext cx="5974709" cy="719549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DO" sz="3000" kern="1200" smtClean="0"/>
            <a:t>GENERALIDADES</a:t>
          </a:r>
          <a:endParaRPr lang="es-ES" sz="3000" kern="1200"/>
        </a:p>
      </dsp:txBody>
      <dsp:txXfrm>
        <a:off x="0" y="19069"/>
        <a:ext cx="5974709" cy="719549"/>
      </dsp:txXfrm>
    </dsp:sp>
    <dsp:sp modelId="{2F788592-8A4F-43F2-82BC-DBCF4D991B19}">
      <dsp:nvSpPr>
        <dsp:cNvPr id="0" name=""/>
        <dsp:cNvSpPr/>
      </dsp:nvSpPr>
      <dsp:spPr>
        <a:xfrm>
          <a:off x="0" y="825019"/>
          <a:ext cx="5974709" cy="719549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DO" sz="3000" kern="1200" smtClean="0"/>
            <a:t>ADMINISTRATIVAS</a:t>
          </a:r>
          <a:endParaRPr lang="es-ES" sz="3000" kern="1200"/>
        </a:p>
      </dsp:txBody>
      <dsp:txXfrm>
        <a:off x="0" y="825019"/>
        <a:ext cx="5974709" cy="71954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2C656D8-D8C3-4259-BB75-1B3C1639DE30}">
      <dsp:nvSpPr>
        <dsp:cNvPr id="0" name=""/>
        <dsp:cNvSpPr/>
      </dsp:nvSpPr>
      <dsp:spPr>
        <a:xfrm>
          <a:off x="0" y="17024"/>
          <a:ext cx="3001342" cy="551655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DO" sz="2300" kern="1200" smtClean="0"/>
            <a:t>GENERALIDADES</a:t>
          </a:r>
          <a:endParaRPr lang="es-ES" sz="2300" kern="1200"/>
        </a:p>
      </dsp:txBody>
      <dsp:txXfrm>
        <a:off x="0" y="17024"/>
        <a:ext cx="3001342" cy="551655"/>
      </dsp:txXfrm>
    </dsp:sp>
    <dsp:sp modelId="{2F788592-8A4F-43F2-82BC-DBCF4D991B19}">
      <dsp:nvSpPr>
        <dsp:cNvPr id="0" name=""/>
        <dsp:cNvSpPr/>
      </dsp:nvSpPr>
      <dsp:spPr>
        <a:xfrm>
          <a:off x="0" y="634919"/>
          <a:ext cx="3001342" cy="551655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DO" sz="2300" kern="1200" dirty="0" smtClean="0"/>
            <a:t>ADMINISTRATIVAS</a:t>
          </a:r>
          <a:endParaRPr lang="es-ES" sz="2300" kern="1200" dirty="0"/>
        </a:p>
      </dsp:txBody>
      <dsp:txXfrm>
        <a:off x="0" y="634919"/>
        <a:ext cx="3001342" cy="551655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2C656D8-D8C3-4259-BB75-1B3C1639DE30}">
      <dsp:nvSpPr>
        <dsp:cNvPr id="0" name=""/>
        <dsp:cNvSpPr/>
      </dsp:nvSpPr>
      <dsp:spPr>
        <a:xfrm>
          <a:off x="0" y="17024"/>
          <a:ext cx="3001342" cy="551655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DO" sz="2300" kern="1200" smtClean="0"/>
            <a:t>GENERALIDADES</a:t>
          </a:r>
          <a:endParaRPr lang="es-ES" sz="2300" kern="1200"/>
        </a:p>
      </dsp:txBody>
      <dsp:txXfrm>
        <a:off x="0" y="17024"/>
        <a:ext cx="3001342" cy="551655"/>
      </dsp:txXfrm>
    </dsp:sp>
    <dsp:sp modelId="{2F788592-8A4F-43F2-82BC-DBCF4D991B19}">
      <dsp:nvSpPr>
        <dsp:cNvPr id="0" name=""/>
        <dsp:cNvSpPr/>
      </dsp:nvSpPr>
      <dsp:spPr>
        <a:xfrm>
          <a:off x="0" y="634919"/>
          <a:ext cx="3001342" cy="551655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DO" sz="2300" kern="1200" smtClean="0"/>
            <a:t>ADMINISTRATIVAS</a:t>
          </a:r>
          <a:endParaRPr lang="es-ES" sz="2300" kern="1200"/>
        </a:p>
      </dsp:txBody>
      <dsp:txXfrm>
        <a:off x="0" y="634919"/>
        <a:ext cx="3001342" cy="5516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B7562F-EE99-4C05-A995-257FF81A95E9}" type="datetimeFigureOut">
              <a:rPr lang="es-ES" smtClean="0"/>
              <a:pPr/>
              <a:t>01/02/2016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75FA87-5730-4862-A48C-1F3AF444604F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4192138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5FA87-5730-4862-A48C-1F3AF444604F}" type="slidenum">
              <a:rPr lang="es-ES" smtClean="0"/>
              <a:pPr/>
              <a:t>2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540102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6A17F-30B3-4BC1-BC7C-9321395A4D0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46728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6A17F-30B3-4BC1-BC7C-9321395A4D0E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6728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6A17F-30B3-4BC1-BC7C-9321395A4D0E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6728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6A17F-30B3-4BC1-BC7C-9321395A4D0E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6728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6A17F-30B3-4BC1-BC7C-9321395A4D0E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6728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6A17F-30B3-4BC1-BC7C-9321395A4D0E}" type="slidenum">
              <a:rPr lang="en-US" smtClean="0">
                <a:solidFill>
                  <a:prstClr val="black"/>
                </a:solidFill>
              </a:rPr>
              <a:pPr/>
              <a:t>84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6728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95959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10871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40091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219768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922808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691186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6794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60798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53147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9585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6925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15133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4165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33799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05367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03146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35549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62240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2209887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8907119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5664623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2661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604311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97673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03776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92323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59453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95422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17618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70390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37727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44393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9718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058029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1185752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37560718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202892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C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54F4A-427D-4568-B04D-0F6B27B45B34}" type="datetime1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01/02/2016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43346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D9E05-A6B0-4E25-B440-45C396325234}" type="datetime1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01/02/2016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5762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BC817-11FE-4115-913D-BC2D1A58DBFD}" type="datetime1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01/02/2016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78711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BD62-6FFB-45E9-834C-2AB04F0C4A62}" type="datetime1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01/02/2016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26853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6FA8-F4D6-4B9F-855E-52F2CB99006B}" type="datetime1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01/02/2016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83520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325B3-0BCC-45D0-8C96-E2E7DB6C81AD}" type="datetime1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01/02/2016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59644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E72F8-229B-4857-B643-1A5EBB14529A}" type="datetime1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01/02/2016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0897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2/1/2016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387940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21438-BEE5-49CD-85C4-D0ACA59DF970}" type="datetime1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01/02/2016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51287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A64CA-7803-433E-B6DD-C7847CCCE81F}" type="datetime1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01/02/2016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32510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E066C-0C56-4E92-853E-D388DB83FF05}" type="datetime1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01/02/2016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76769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63C2B-28C6-4927-95E3-A344D51971E2}" type="datetime1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01/02/2016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8760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2/1/2016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50510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2/1/2016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03535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01824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pPr/>
              <a:t>2/1/2016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22440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pPr/>
              <a:t>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88" r:id="rId12"/>
    <p:sldLayoutId id="2147483687" r:id="rId13"/>
    <p:sldLayoutId id="2147483691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611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72097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54315E86-C370-4951-B3C4-EBC192A12FC0}" type="datetime1">
              <a:rPr lang="es-CO" smtClean="0">
                <a:solidFill>
                  <a:prstClr val="black">
                    <a:tint val="75000"/>
                  </a:prstClr>
                </a:solidFill>
              </a:rPr>
              <a:pPr latinLnBrk="0"/>
              <a:t>01/02/2016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5109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9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hyperlink" Target="https://tesoreria.interamerica.org/Custodian" TargetMode="External"/><Relationship Id="rId1" Type="http://schemas.openxmlformats.org/officeDocument/2006/relationships/slideLayout" Target="../slideLayouts/slideLayout4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9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hyperlink" Target="https://tesoreria.interamerica.org/Custodian" TargetMode="External"/><Relationship Id="rId1" Type="http://schemas.openxmlformats.org/officeDocument/2006/relationships/slideLayout" Target="../slideLayouts/slideLayout4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1002" y="4059792"/>
            <a:ext cx="201622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División Interamericana</a:t>
            </a:r>
            <a:endParaRPr kumimoji="0" lang="en-US" altLang="ko-KR" sz="1200" b="1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23528" y="3549367"/>
            <a:ext cx="75608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28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PLAN DE BENEFICIOS PARA EMPLEADOS</a:t>
            </a:r>
          </a:p>
        </p:txBody>
      </p:sp>
      <p:sp>
        <p:nvSpPr>
          <p:cNvPr id="11" name="TextBox 3"/>
          <p:cNvSpPr txBox="1"/>
          <p:nvPr/>
        </p:nvSpPr>
        <p:spPr>
          <a:xfrm>
            <a:off x="5697948" y="3966318"/>
            <a:ext cx="20162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Concilio de </a:t>
            </a:r>
            <a:r>
              <a:rPr lang="en-US" altLang="ko-KR" sz="12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Tesorería</a:t>
            </a:r>
            <a:endParaRPr lang="en-US" altLang="ko-KR" sz="1200" b="1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Unión </a:t>
            </a:r>
            <a:r>
              <a:rPr lang="en-US" altLang="ko-KR" sz="1200" b="1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Venezolana  Occidental</a:t>
            </a:r>
          </a:p>
        </p:txBody>
      </p:sp>
      <p:sp>
        <p:nvSpPr>
          <p:cNvPr id="12" name="TextBox 3"/>
          <p:cNvSpPr txBox="1"/>
          <p:nvPr/>
        </p:nvSpPr>
        <p:spPr>
          <a:xfrm>
            <a:off x="8013501" y="4124568"/>
            <a:ext cx="11156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1-2 de febrero 2015</a:t>
            </a:r>
            <a:endParaRPr kumimoji="0" lang="en-US" altLang="ko-KR" sz="12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4478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02" y="2427734"/>
            <a:ext cx="4170641" cy="2715766"/>
          </a:xfrm>
          <a:prstGeom prst="rect">
            <a:avLst/>
          </a:prstGeom>
        </p:spPr>
      </p:pic>
      <p:graphicFrame>
        <p:nvGraphicFramePr>
          <p:cNvPr id="7" name="6 Diagrama"/>
          <p:cNvGraphicFramePr/>
          <p:nvPr>
            <p:extLst>
              <p:ext uri="{D42A27DB-BD31-4B8C-83A1-F6EECF244321}">
                <p14:modId xmlns="" xmlns:p14="http://schemas.microsoft.com/office/powerpoint/2010/main" val="58500500"/>
              </p:ext>
            </p:extLst>
          </p:nvPr>
        </p:nvGraphicFramePr>
        <p:xfrm>
          <a:off x="181468" y="0"/>
          <a:ext cx="3001342" cy="12035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5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931" y="35280"/>
            <a:ext cx="1944216" cy="1266001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11560" y="846137"/>
            <a:ext cx="8229600" cy="4297363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lnSpc>
                <a:spcPct val="150000"/>
              </a:lnSpc>
              <a:buNone/>
            </a:pPr>
            <a:endParaRPr lang="en-US" sz="2400">
              <a:latin typeface="Arial Black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s-DO" sz="2400" smtClean="0">
                <a:latin typeface="Arial Black" pitchFamily="34" charset="0"/>
              </a:rPr>
              <a:t>Comisión</a:t>
            </a:r>
            <a:r>
              <a:rPr lang="en-US" sz="2400" smtClean="0">
                <a:latin typeface="Arial Black" pitchFamily="34" charset="0"/>
              </a:rPr>
              <a:t> de </a:t>
            </a:r>
            <a:r>
              <a:rPr lang="en-US" sz="2400" err="1" smtClean="0">
                <a:latin typeface="Arial Black" pitchFamily="34" charset="0"/>
              </a:rPr>
              <a:t>Custodia</a:t>
            </a:r>
            <a:r>
              <a:rPr lang="en-US" sz="2400" smtClean="0">
                <a:latin typeface="Arial Black" pitchFamily="34" charset="0"/>
              </a:rPr>
              <a:t> y </a:t>
            </a:r>
            <a:r>
              <a:rPr lang="en-US" sz="2400" err="1" smtClean="0">
                <a:latin typeface="Arial Black" pitchFamily="34" charset="0"/>
              </a:rPr>
              <a:t>Verificación</a:t>
            </a:r>
            <a:r>
              <a:rPr lang="en-US" sz="2400" smtClean="0">
                <a:latin typeface="Arial Black" pitchFamily="34" charset="0"/>
              </a:rPr>
              <a:t>. </a:t>
            </a:r>
            <a:r>
              <a:rPr lang="en-US" sz="2400" i="1" err="1" smtClean="0">
                <a:latin typeface="Arial" pitchFamily="34" charset="0"/>
                <a:cs typeface="Arial" pitchFamily="34" charset="0"/>
              </a:rPr>
              <a:t>Nombrada</a:t>
            </a:r>
            <a:r>
              <a:rPr lang="en-US" sz="2400" i="1" smtClean="0">
                <a:latin typeface="Arial" pitchFamily="34" charset="0"/>
                <a:cs typeface="Arial" pitchFamily="34" charset="0"/>
              </a:rPr>
              <a:t> por  </a:t>
            </a:r>
            <a:r>
              <a:rPr lang="en-US" sz="2400" i="1" err="1" smtClean="0">
                <a:latin typeface="Arial" pitchFamily="34" charset="0"/>
                <a:cs typeface="Arial" pitchFamily="34" charset="0"/>
              </a:rPr>
              <a:t>por</a:t>
            </a:r>
            <a:r>
              <a:rPr lang="en-US" sz="2400" i="1" smtClean="0">
                <a:latin typeface="Arial" pitchFamily="34" charset="0"/>
                <a:cs typeface="Arial" pitchFamily="34" charset="0"/>
              </a:rPr>
              <a:t> la Junta de Dueños de  Saldo  de Fondo.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00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u="sng" err="1" smtClean="0">
                <a:latin typeface="Arial" pitchFamily="34" charset="0"/>
                <a:cs typeface="Arial" pitchFamily="34" charset="0"/>
              </a:rPr>
              <a:t>Funciones</a:t>
            </a:r>
            <a:r>
              <a:rPr lang="en-US" sz="2400" b="1" u="sng" smtClean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endParaRPr lang="es-DO" sz="1000" b="1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err="1" smtClean="0">
                <a:latin typeface="Arial" pitchFamily="34" charset="0"/>
                <a:cs typeface="Arial" pitchFamily="34" charset="0"/>
              </a:rPr>
              <a:t>Interpretar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 los </a:t>
            </a:r>
            <a:r>
              <a:rPr lang="es-ES" sz="2400" smtClean="0">
                <a:latin typeface="Arial" pitchFamily="34" charset="0"/>
                <a:cs typeface="Arial" pitchFamily="34" charset="0"/>
              </a:rPr>
              <a:t>reglamentos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err="1" smtClean="0">
                <a:latin typeface="Arial" pitchFamily="34" charset="0"/>
                <a:cs typeface="Arial" pitchFamily="34" charset="0"/>
              </a:rPr>
              <a:t>Actuar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 para </a:t>
            </a:r>
            <a:r>
              <a:rPr lang="en-US" sz="2400" err="1" smtClean="0">
                <a:latin typeface="Arial" pitchFamily="34" charset="0"/>
                <a:cs typeface="Arial" pitchFamily="34" charset="0"/>
              </a:rPr>
              <a:t>administrar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 los beneficios </a:t>
            </a:r>
            <a:r>
              <a:rPr lang="en-US" sz="2400" err="1" smtClean="0">
                <a:latin typeface="Arial" pitchFamily="34" charset="0"/>
                <a:cs typeface="Arial" pitchFamily="34" charset="0"/>
              </a:rPr>
              <a:t>según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 la </a:t>
            </a:r>
            <a:r>
              <a:rPr lang="en-US" sz="2400" err="1" smtClean="0">
                <a:latin typeface="Arial" pitchFamily="34" charset="0"/>
                <a:cs typeface="Arial" pitchFamily="34" charset="0"/>
              </a:rPr>
              <a:t>reglamentación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err="1" smtClean="0">
                <a:latin typeface="Arial" pitchFamily="34" charset="0"/>
                <a:cs typeface="Arial" pitchFamily="34" charset="0"/>
              </a:rPr>
              <a:t>vigente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err="1" smtClean="0">
                <a:latin typeface="Arial" pitchFamily="34" charset="0"/>
                <a:cs typeface="Arial" pitchFamily="34" charset="0"/>
              </a:rPr>
              <a:t>Llevar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err="1" smtClean="0">
                <a:latin typeface="Arial" pitchFamily="34" charset="0"/>
                <a:cs typeface="Arial" pitchFamily="34" charset="0"/>
              </a:rPr>
              <a:t>registros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err="1" smtClean="0">
                <a:latin typeface="Arial" pitchFamily="34" charset="0"/>
                <a:cs typeface="Arial" pitchFamily="34" charset="0"/>
              </a:rPr>
              <a:t>contables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 de las </a:t>
            </a:r>
            <a:r>
              <a:rPr lang="en-US" sz="2400" err="1" smtClean="0">
                <a:latin typeface="Arial" pitchFamily="34" charset="0"/>
                <a:cs typeface="Arial" pitchFamily="34" charset="0"/>
              </a:rPr>
              <a:t>implicaciones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 de los </a:t>
            </a:r>
            <a:r>
              <a:rPr lang="en-US" sz="2400" err="1" smtClean="0">
                <a:latin typeface="Arial" pitchFamily="34" charset="0"/>
                <a:cs typeface="Arial" pitchFamily="34" charset="0"/>
              </a:rPr>
              <a:t>acuerdos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err="1" smtClean="0">
                <a:latin typeface="Arial" pitchFamily="34" charset="0"/>
                <a:cs typeface="Arial" pitchFamily="34" charset="0"/>
              </a:rPr>
              <a:t>tomados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 por la Junta de </a:t>
            </a:r>
            <a:r>
              <a:rPr lang="en-US" sz="2400" err="1" smtClean="0">
                <a:latin typeface="Arial" pitchFamily="34" charset="0"/>
                <a:cs typeface="Arial" pitchFamily="34" charset="0"/>
              </a:rPr>
              <a:t>dueños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 de  saldo de fondo.</a:t>
            </a:r>
          </a:p>
          <a:p>
            <a:pPr>
              <a:lnSpc>
                <a:spcPct val="150000"/>
              </a:lnSpc>
            </a:pPr>
            <a:r>
              <a:rPr lang="en-US" sz="240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err="1" smtClean="0">
                <a:latin typeface="Arial" pitchFamily="34" charset="0"/>
                <a:cs typeface="Arial" pitchFamily="34" charset="0"/>
              </a:rPr>
              <a:t>Recomendar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 a la junta de </a:t>
            </a:r>
            <a:r>
              <a:rPr lang="en-US" sz="2400" err="1" smtClean="0">
                <a:latin typeface="Arial" pitchFamily="34" charset="0"/>
                <a:cs typeface="Arial" pitchFamily="34" charset="0"/>
              </a:rPr>
              <a:t>dueños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 de saldo de fondo </a:t>
            </a:r>
            <a:r>
              <a:rPr lang="en-US" sz="2400" err="1" smtClean="0">
                <a:latin typeface="Arial" pitchFamily="34" charset="0"/>
                <a:cs typeface="Arial" pitchFamily="34" charset="0"/>
              </a:rPr>
              <a:t>enmiendas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 al </a:t>
            </a:r>
            <a:r>
              <a:rPr lang="en-US" sz="2400" err="1" smtClean="0">
                <a:latin typeface="Arial" pitchFamily="34" charset="0"/>
                <a:cs typeface="Arial" pitchFamily="34" charset="0"/>
              </a:rPr>
              <a:t>reglamento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2400" smtClean="0">
              <a:latin typeface="Arial Black" pitchFamily="34" charset="0"/>
            </a:endParaRPr>
          </a:p>
          <a:p>
            <a:pPr>
              <a:lnSpc>
                <a:spcPct val="150000"/>
              </a:lnSpc>
            </a:pPr>
            <a:endParaRPr lang="es-ES" sz="2400" smtClean="0">
              <a:latin typeface="Arial Black" pitchFamily="34" charset="0"/>
            </a:endParaRPr>
          </a:p>
          <a:p>
            <a:pPr>
              <a:lnSpc>
                <a:spcPct val="150000"/>
              </a:lnSpc>
            </a:pPr>
            <a:endParaRPr lang="en-US" sz="2400" smtClean="0">
              <a:latin typeface="Arial Black" pitchFamily="34" charset="0"/>
            </a:endParaRPr>
          </a:p>
          <a:p>
            <a:pPr>
              <a:lnSpc>
                <a:spcPct val="150000"/>
              </a:lnSpc>
            </a:pPr>
            <a:endParaRPr lang="en-US" sz="2400" smtClean="0">
              <a:latin typeface="Arial Black" pitchFamily="34" charset="0"/>
            </a:endParaRPr>
          </a:p>
          <a:p>
            <a:pPr>
              <a:lnSpc>
                <a:spcPct val="150000"/>
              </a:lnSpc>
            </a:pPr>
            <a:endParaRPr lang="en-US" sz="2400" smtClean="0">
              <a:latin typeface="Arial Black" pitchFamily="34" charset="0"/>
            </a:endParaRPr>
          </a:p>
          <a:p>
            <a:pPr>
              <a:lnSpc>
                <a:spcPct val="150000"/>
              </a:lnSpc>
            </a:pPr>
            <a:endParaRPr lang="en-US" sz="2400" smtClean="0">
              <a:latin typeface="Arial Black" pitchFamily="34" charset="0"/>
            </a:endParaRPr>
          </a:p>
          <a:p>
            <a:pPr>
              <a:lnSpc>
                <a:spcPct val="150000"/>
              </a:lnSpc>
            </a:pPr>
            <a:endParaRPr lang="en-US" sz="2400" smtClean="0">
              <a:latin typeface="Arial Black" pitchFamily="34" charset="0"/>
            </a:endParaRPr>
          </a:p>
          <a:p>
            <a:pPr>
              <a:lnSpc>
                <a:spcPct val="150000"/>
              </a:lnSpc>
            </a:pPr>
            <a:endParaRPr lang="en-US" sz="2400" smtClean="0">
              <a:latin typeface="Arial Black" pitchFamily="34" charset="0"/>
            </a:endParaRPr>
          </a:p>
          <a:p>
            <a:pPr>
              <a:lnSpc>
                <a:spcPct val="150000"/>
              </a:lnSpc>
            </a:pPr>
            <a:endParaRPr lang="en-US" sz="2400" smtClean="0">
              <a:latin typeface="Arial Black" pitchFamily="34" charset="0"/>
            </a:endParaRPr>
          </a:p>
          <a:p>
            <a:pPr>
              <a:lnSpc>
                <a:spcPct val="150000"/>
              </a:lnSpc>
            </a:pPr>
            <a:endParaRPr lang="en-US" sz="2400" smtClean="0">
              <a:latin typeface="Arial Black" pitchFamily="34" charset="0"/>
            </a:endParaRPr>
          </a:p>
          <a:p>
            <a:pPr>
              <a:lnSpc>
                <a:spcPct val="150000"/>
              </a:lnSpc>
            </a:pPr>
            <a:endParaRPr lang="en-US" sz="2400" smtClean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59091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6000">
              <a:schemeClr val="accent1">
                <a:tint val="66000"/>
                <a:satMod val="160000"/>
              </a:schemeClr>
            </a:gs>
            <a:gs pos="55000">
              <a:schemeClr val="accent1">
                <a:tint val="44500"/>
                <a:satMod val="160000"/>
                <a:lumMod val="0"/>
                <a:lumOff val="10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/>
          <p:nvPr/>
        </p:nvSpPr>
        <p:spPr>
          <a:xfrm>
            <a:off x="5580112" y="0"/>
            <a:ext cx="3563888" cy="5143500"/>
          </a:xfrm>
          <a:custGeom>
            <a:avLst/>
            <a:gdLst>
              <a:gd name="connsiteX0" fmla="*/ 0 w 3275856"/>
              <a:gd name="connsiteY0" fmla="*/ 0 h 6858000"/>
              <a:gd name="connsiteX1" fmla="*/ 3275856 w 3275856"/>
              <a:gd name="connsiteY1" fmla="*/ 0 h 6858000"/>
              <a:gd name="connsiteX2" fmla="*/ 3275856 w 3275856"/>
              <a:gd name="connsiteY2" fmla="*/ 6858000 h 6858000"/>
              <a:gd name="connsiteX3" fmla="*/ 0 w 3275856"/>
              <a:gd name="connsiteY3" fmla="*/ 6858000 h 6858000"/>
              <a:gd name="connsiteX4" fmla="*/ 0 w 3275856"/>
              <a:gd name="connsiteY4" fmla="*/ 0 h 6858000"/>
              <a:gd name="connsiteX0" fmla="*/ 0 w 3275856"/>
              <a:gd name="connsiteY0" fmla="*/ 0 h 6858000"/>
              <a:gd name="connsiteX1" fmla="*/ 3275856 w 3275856"/>
              <a:gd name="connsiteY1" fmla="*/ 0 h 6858000"/>
              <a:gd name="connsiteX2" fmla="*/ 3275856 w 3275856"/>
              <a:gd name="connsiteY2" fmla="*/ 6858000 h 6858000"/>
              <a:gd name="connsiteX3" fmla="*/ 1793290 w 3275856"/>
              <a:gd name="connsiteY3" fmla="*/ 6858000 h 6858000"/>
              <a:gd name="connsiteX4" fmla="*/ 0 w 327585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5856" h="6858000">
                <a:moveTo>
                  <a:pt x="0" y="0"/>
                </a:moveTo>
                <a:lnTo>
                  <a:pt x="3275856" y="0"/>
                </a:lnTo>
                <a:lnTo>
                  <a:pt x="3275856" y="6858000"/>
                </a:lnTo>
                <a:lnTo>
                  <a:pt x="179329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4572000" y="2355727"/>
            <a:ext cx="487828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44000" tIns="0" rIns="144000" bIns="0">
            <a:spAutoFit/>
          </a:bodyPr>
          <a:lstStyle/>
          <a:p>
            <a:pPr algn="ctr"/>
            <a:r>
              <a:rPr lang="en-US" altLang="ko-KR" sz="3200" b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FACTORES Y VARIABLES</a:t>
            </a:r>
            <a:r>
              <a:rPr lang="en-US" altLang="ko-KR" sz="34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5741876" y="3352732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sz="1400" smtClean="0">
                <a:solidFill>
                  <a:schemeClr val="bg1">
                    <a:lumMod val="50000"/>
                  </a:schemeClr>
                </a:solidFill>
              </a:rPr>
              <a:t>PLAN BENEFICIOS PARA EMPLEADOS </a:t>
            </a:r>
            <a:endParaRPr lang="es-DO" sz="14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56" y="1210178"/>
            <a:ext cx="6559199" cy="39333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217174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3892" y="20305"/>
            <a:ext cx="5978268" cy="4360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S" sz="1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Edad</a:t>
            </a:r>
          </a:p>
          <a:p>
            <a:pPr>
              <a:lnSpc>
                <a:spcPct val="150000"/>
              </a:lnSpc>
            </a:pPr>
            <a:endParaRPr lang="en-US" sz="1700" b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7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Años</a:t>
            </a:r>
            <a:r>
              <a:rPr lang="en-US" sz="1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7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Servicio</a:t>
            </a:r>
            <a:endParaRPr lang="en-US" sz="1700" b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US" sz="17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5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Porcentaje</a:t>
            </a:r>
            <a:r>
              <a:rPr lang="en-US" sz="16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165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Salario</a:t>
            </a:r>
            <a:r>
              <a:rPr lang="en-US" sz="16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en </a:t>
            </a:r>
            <a:r>
              <a:rPr lang="en-US" sz="165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servicio</a:t>
            </a:r>
            <a:r>
              <a:rPr lang="en-US" sz="16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5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activo</a:t>
            </a:r>
            <a:endParaRPr lang="en-US" sz="1650" b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n-US" sz="17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Status </a:t>
            </a:r>
            <a:r>
              <a:rPr lang="en-US" sz="1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del </a:t>
            </a:r>
            <a:r>
              <a:rPr lang="en-US" sz="17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Empleado</a:t>
            </a:r>
            <a:r>
              <a:rPr lang="en-US" sz="1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(</a:t>
            </a:r>
            <a:r>
              <a:rPr lang="en-US" sz="17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Activo</a:t>
            </a:r>
            <a:r>
              <a:rPr lang="en-US" sz="1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o IPS)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s-ES" sz="17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S" sz="1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Estado </a:t>
            </a:r>
            <a:r>
              <a:rPr lang="es-ES" sz="1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Marital (Casado o Soltero)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s-ES" sz="17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S" sz="1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Ayuda </a:t>
            </a:r>
            <a:r>
              <a:rPr lang="es-ES" sz="1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de Renta en Servicio Activo</a:t>
            </a:r>
            <a:endParaRPr lang="en-US" sz="1700" b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128" y="405977"/>
            <a:ext cx="7104064" cy="4737523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8 Rectángulo"/>
          <p:cNvSpPr/>
          <p:nvPr/>
        </p:nvSpPr>
        <p:spPr>
          <a:xfrm rot="20684128">
            <a:off x="4282740" y="2344317"/>
            <a:ext cx="3130980" cy="3812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>
                <a:gd name="adj" fmla="val 0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5400" b="1" spc="5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FACTORES Y VARIABLES</a:t>
            </a:r>
            <a:endParaRPr lang="es-ES" sz="5400" b="1" spc="5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754857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6000">
              <a:schemeClr val="accent1">
                <a:tint val="66000"/>
                <a:satMod val="160000"/>
              </a:schemeClr>
            </a:gs>
            <a:gs pos="55000">
              <a:schemeClr val="accent1">
                <a:tint val="44500"/>
                <a:satMod val="160000"/>
                <a:lumMod val="0"/>
                <a:lumOff val="10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/>
          <p:nvPr/>
        </p:nvSpPr>
        <p:spPr>
          <a:xfrm>
            <a:off x="5580112" y="0"/>
            <a:ext cx="3563888" cy="5143500"/>
          </a:xfrm>
          <a:custGeom>
            <a:avLst/>
            <a:gdLst>
              <a:gd name="connsiteX0" fmla="*/ 0 w 3275856"/>
              <a:gd name="connsiteY0" fmla="*/ 0 h 6858000"/>
              <a:gd name="connsiteX1" fmla="*/ 3275856 w 3275856"/>
              <a:gd name="connsiteY1" fmla="*/ 0 h 6858000"/>
              <a:gd name="connsiteX2" fmla="*/ 3275856 w 3275856"/>
              <a:gd name="connsiteY2" fmla="*/ 6858000 h 6858000"/>
              <a:gd name="connsiteX3" fmla="*/ 0 w 3275856"/>
              <a:gd name="connsiteY3" fmla="*/ 6858000 h 6858000"/>
              <a:gd name="connsiteX4" fmla="*/ 0 w 3275856"/>
              <a:gd name="connsiteY4" fmla="*/ 0 h 6858000"/>
              <a:gd name="connsiteX0" fmla="*/ 0 w 3275856"/>
              <a:gd name="connsiteY0" fmla="*/ 0 h 6858000"/>
              <a:gd name="connsiteX1" fmla="*/ 3275856 w 3275856"/>
              <a:gd name="connsiteY1" fmla="*/ 0 h 6858000"/>
              <a:gd name="connsiteX2" fmla="*/ 3275856 w 3275856"/>
              <a:gd name="connsiteY2" fmla="*/ 6858000 h 6858000"/>
              <a:gd name="connsiteX3" fmla="*/ 1793290 w 3275856"/>
              <a:gd name="connsiteY3" fmla="*/ 6858000 h 6858000"/>
              <a:gd name="connsiteX4" fmla="*/ 0 w 327585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5856" h="6858000">
                <a:moveTo>
                  <a:pt x="0" y="0"/>
                </a:moveTo>
                <a:lnTo>
                  <a:pt x="3275856" y="0"/>
                </a:lnTo>
                <a:lnTo>
                  <a:pt x="3275856" y="6858000"/>
                </a:lnTo>
                <a:lnTo>
                  <a:pt x="179329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5291127" y="2355726"/>
            <a:ext cx="41764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44000" tIns="0" rIns="144000" bIns="0">
            <a:spAutoFit/>
          </a:bodyPr>
          <a:lstStyle/>
          <a:p>
            <a:r>
              <a:rPr lang="en-US" altLang="ko-KR" sz="3200" b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UN PLAN QUE TIENE REGLAS</a:t>
            </a:r>
            <a:r>
              <a:rPr lang="en-US" altLang="ko-KR" sz="34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5436096" y="3371389"/>
            <a:ext cx="3546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sz="1600" smtClean="0">
                <a:solidFill>
                  <a:schemeClr val="bg1">
                    <a:lumMod val="50000"/>
                  </a:schemeClr>
                </a:solidFill>
              </a:rPr>
              <a:t>PLAN BENEFICIOS PARA EMPLEADOS </a:t>
            </a:r>
            <a:endParaRPr lang="es-DO" sz="16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56" y="1210178"/>
            <a:ext cx="6559199" cy="39333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095948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798" y="0"/>
            <a:ext cx="3449482" cy="2299655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107504" y="15078"/>
            <a:ext cx="49685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latinLnBrk="0"/>
            <a:r>
              <a:rPr lang="es-ES" sz="2800" b="1" smtClean="0">
                <a:solidFill>
                  <a:srgbClr val="432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"/>
              </a:rPr>
              <a:t>Determinación </a:t>
            </a:r>
            <a:r>
              <a:rPr lang="es-ES" sz="2800" b="1">
                <a:solidFill>
                  <a:srgbClr val="432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"/>
              </a:rPr>
              <a:t>del Saldo del Fondo para  definir  los </a:t>
            </a:r>
            <a:r>
              <a:rPr lang="es-ES" sz="2800" b="1" smtClean="0">
                <a:solidFill>
                  <a:srgbClr val="432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"/>
              </a:rPr>
              <a:t>beneficios Z </a:t>
            </a:r>
            <a:r>
              <a:rPr lang="es-ES" sz="2800" b="1">
                <a:solidFill>
                  <a:srgbClr val="432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"/>
              </a:rPr>
              <a:t>10 10 </a:t>
            </a:r>
            <a:endParaRPr lang="en-US" sz="2800" b="1" dirty="0">
              <a:solidFill>
                <a:srgbClr val="4322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/>
              <a:cs typeface="Segoe UI"/>
            </a:endParaRPr>
          </a:p>
        </p:txBody>
      </p:sp>
      <p:sp>
        <p:nvSpPr>
          <p:cNvPr id="5" name="4 Menos"/>
          <p:cNvSpPr/>
          <p:nvPr/>
        </p:nvSpPr>
        <p:spPr>
          <a:xfrm>
            <a:off x="-792596" y="1400072"/>
            <a:ext cx="6768752" cy="235574"/>
          </a:xfrm>
          <a:prstGeom prst="mathMinus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sp>
        <p:nvSpPr>
          <p:cNvPr id="7" name="6 Rectángulo"/>
          <p:cNvSpPr/>
          <p:nvPr/>
        </p:nvSpPr>
        <p:spPr>
          <a:xfrm>
            <a:off x="107504" y="1656849"/>
            <a:ext cx="34563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Viniendo del Servicio Activo: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83242" y="2135233"/>
            <a:ext cx="91416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mtClean="0"/>
              <a:t> a) País donde </a:t>
            </a:r>
            <a:r>
              <a:rPr lang="es-ES"/>
              <a:t>el empleado nació, siempre y </a:t>
            </a:r>
            <a:r>
              <a:rPr lang="es-ES" smtClean="0"/>
              <a:t>cuando </a:t>
            </a:r>
            <a:r>
              <a:rPr lang="es-ES"/>
              <a:t>se </a:t>
            </a:r>
            <a:r>
              <a:rPr lang="es-ES" smtClean="0"/>
              <a:t>cuente con registro </a:t>
            </a:r>
            <a:r>
              <a:rPr lang="es-ES"/>
              <a:t>de servicio </a:t>
            </a:r>
            <a:r>
              <a:rPr lang="es-ES" smtClean="0"/>
              <a:t>en </a:t>
            </a:r>
          </a:p>
          <a:p>
            <a:r>
              <a:rPr lang="es-ES" smtClean="0"/>
              <a:t> ese  </a:t>
            </a:r>
            <a:r>
              <a:rPr lang="es-ES"/>
              <a:t>país</a:t>
            </a:r>
            <a:r>
              <a:rPr lang="es-ES" smtClean="0"/>
              <a:t>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07504" y="2764667"/>
            <a:ext cx="8928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mtClean="0"/>
              <a:t>b) País doptivo </a:t>
            </a:r>
            <a:r>
              <a:rPr lang="es-ES"/>
              <a:t>denominacionalmente, dentro del territorio de alguno de los contribuyentes,  </a:t>
            </a:r>
            <a:r>
              <a:rPr lang="es-ES" smtClean="0"/>
              <a:t>              siempre </a:t>
            </a:r>
            <a:r>
              <a:rPr lang="es-ES"/>
              <a:t>y cuando el empleado haya servido </a:t>
            </a:r>
            <a:r>
              <a:rPr lang="es-ES" smtClean="0"/>
              <a:t>allí </a:t>
            </a:r>
            <a:r>
              <a:rPr lang="es-ES"/>
              <a:t>un mínimo de diez </a:t>
            </a:r>
            <a:r>
              <a:rPr lang="es-ES" smtClean="0"/>
              <a:t>años.</a:t>
            </a:r>
            <a:endParaRPr lang="es-DO"/>
          </a:p>
        </p:txBody>
      </p:sp>
      <p:sp>
        <p:nvSpPr>
          <p:cNvPr id="11" name="10 Rectángulo"/>
          <p:cNvSpPr/>
          <p:nvPr/>
        </p:nvSpPr>
        <p:spPr>
          <a:xfrm>
            <a:off x="107504" y="3430210"/>
            <a:ext cx="83552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mtClean="0"/>
              <a:t>c) El </a:t>
            </a:r>
            <a:r>
              <a:rPr lang="es-ES"/>
              <a:t>último país de empleo, dentro del territorio de los contribuyentes, siempre y cuando el empleado haya servido allí un minimo de diez años.</a:t>
            </a:r>
            <a:endParaRPr lang="es-ES" dirty="0"/>
          </a:p>
        </p:txBody>
      </p:sp>
      <p:sp>
        <p:nvSpPr>
          <p:cNvPr id="12" name="11 Rectángulo"/>
          <p:cNvSpPr/>
          <p:nvPr/>
        </p:nvSpPr>
        <p:spPr>
          <a:xfrm>
            <a:off x="107504" y="4112710"/>
            <a:ext cx="83066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d) En </a:t>
            </a:r>
            <a:r>
              <a:rPr lang="es-ES" dirty="0"/>
              <a:t>el caso de varios Dueños de Saldo de Fondo en un mismo país, en el saldo de </a:t>
            </a:r>
            <a:endParaRPr lang="es-ES" dirty="0" smtClean="0"/>
          </a:p>
          <a:p>
            <a:r>
              <a:rPr lang="es-ES" dirty="0" smtClean="0"/>
              <a:t>fondo </a:t>
            </a:r>
            <a:r>
              <a:rPr lang="es-ES" dirty="0"/>
              <a:t>a que pertenece su último lugar de empleo.</a:t>
            </a:r>
            <a:endParaRPr lang="en-US" dirty="0"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just"/>
            <a:endParaRPr lang="es-ES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56440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550" y="40368"/>
            <a:ext cx="3689062" cy="2459374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107504" y="15078"/>
            <a:ext cx="49685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latinLnBrk="0"/>
            <a:r>
              <a:rPr lang="es-ES" sz="2800" b="1" smtClean="0">
                <a:solidFill>
                  <a:srgbClr val="432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"/>
              </a:rPr>
              <a:t>Determinación </a:t>
            </a:r>
            <a:r>
              <a:rPr lang="es-ES" sz="2800" b="1">
                <a:solidFill>
                  <a:srgbClr val="432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"/>
              </a:rPr>
              <a:t>del Saldo del Fondo para  definir  los </a:t>
            </a:r>
            <a:r>
              <a:rPr lang="es-ES" sz="2800" b="1" smtClean="0">
                <a:solidFill>
                  <a:srgbClr val="432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"/>
              </a:rPr>
              <a:t>beneficios Z </a:t>
            </a:r>
            <a:r>
              <a:rPr lang="es-ES" sz="2800" b="1">
                <a:solidFill>
                  <a:srgbClr val="432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"/>
              </a:rPr>
              <a:t>10 10 </a:t>
            </a:r>
            <a:endParaRPr lang="en-US" sz="2800" b="1" dirty="0">
              <a:solidFill>
                <a:srgbClr val="4322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/>
              <a:cs typeface="Segoe UI"/>
            </a:endParaRPr>
          </a:p>
        </p:txBody>
      </p:sp>
      <p:sp>
        <p:nvSpPr>
          <p:cNvPr id="5" name="4 Menos"/>
          <p:cNvSpPr/>
          <p:nvPr/>
        </p:nvSpPr>
        <p:spPr>
          <a:xfrm>
            <a:off x="-792596" y="1400072"/>
            <a:ext cx="6768752" cy="235574"/>
          </a:xfrm>
          <a:prstGeom prst="mathMinus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sp>
        <p:nvSpPr>
          <p:cNvPr id="3" name="2 Rectángulo"/>
          <p:cNvSpPr/>
          <p:nvPr/>
        </p:nvSpPr>
        <p:spPr>
          <a:xfrm>
            <a:off x="107504" y="1889561"/>
            <a:ext cx="511256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E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Viniendo de Interrupción permanente de servicio:</a:t>
            </a:r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07503" y="2715766"/>
            <a:ext cx="90341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mtClean="0"/>
              <a:t>País </a:t>
            </a:r>
            <a:r>
              <a:rPr lang="es-ES"/>
              <a:t>donde el empleado nació, siempre y cuando corresponda </a:t>
            </a:r>
            <a:r>
              <a:rPr lang="es-ES" smtClean="0"/>
              <a:t> aquellos </a:t>
            </a:r>
            <a:r>
              <a:rPr lang="es-ES"/>
              <a:t>ubicados </a:t>
            </a:r>
            <a:r>
              <a:rPr lang="es-ES" smtClean="0"/>
              <a:t>dentro </a:t>
            </a:r>
          </a:p>
          <a:p>
            <a:r>
              <a:rPr lang="es-ES" smtClean="0"/>
              <a:t>del </a:t>
            </a:r>
            <a:r>
              <a:rPr lang="es-ES"/>
              <a:t>territorio de un Dueño de un saldo de fondo.</a:t>
            </a:r>
            <a:endParaRPr lang="en-US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825009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60756"/>
            <a:ext cx="3384376" cy="2256251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0" y="339502"/>
            <a:ext cx="655272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latinLnBrk="0"/>
            <a:r>
              <a:rPr lang="es-ES" sz="2600" b="1" smtClean="0">
                <a:solidFill>
                  <a:srgbClr val="432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"/>
              </a:rPr>
              <a:t>Comisión </a:t>
            </a:r>
            <a:r>
              <a:rPr lang="es-ES" sz="2600" b="1">
                <a:solidFill>
                  <a:srgbClr val="432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"/>
              </a:rPr>
              <a:t>de Custodia y </a:t>
            </a:r>
            <a:r>
              <a:rPr lang="es-ES" sz="2600" b="1" smtClean="0">
                <a:solidFill>
                  <a:srgbClr val="432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"/>
              </a:rPr>
              <a:t>Verificación </a:t>
            </a:r>
            <a:r>
              <a:rPr lang="es-ES" sz="2600" b="1">
                <a:solidFill>
                  <a:srgbClr val="432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"/>
              </a:rPr>
              <a:t/>
            </a:r>
            <a:br>
              <a:rPr lang="es-ES" sz="2600" b="1">
                <a:solidFill>
                  <a:srgbClr val="432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"/>
              </a:rPr>
            </a:br>
            <a:r>
              <a:rPr lang="es-ES" sz="2600" b="1">
                <a:solidFill>
                  <a:srgbClr val="432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"/>
              </a:rPr>
              <a:t>Acuerdo Administrativo</a:t>
            </a:r>
            <a:endParaRPr lang="en-US" sz="2600" b="1" dirty="0">
              <a:solidFill>
                <a:srgbClr val="4322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/>
              <a:cs typeface="Segoe UI"/>
            </a:endParaRPr>
          </a:p>
        </p:txBody>
      </p:sp>
      <p:sp>
        <p:nvSpPr>
          <p:cNvPr id="5" name="4 Menos"/>
          <p:cNvSpPr/>
          <p:nvPr/>
        </p:nvSpPr>
        <p:spPr>
          <a:xfrm>
            <a:off x="-792596" y="1181753"/>
            <a:ext cx="6768752" cy="235574"/>
          </a:xfrm>
          <a:prstGeom prst="mathMinus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sp>
        <p:nvSpPr>
          <p:cNvPr id="3" name="2 Rectángulo"/>
          <p:cNvSpPr/>
          <p:nvPr/>
        </p:nvSpPr>
        <p:spPr>
          <a:xfrm>
            <a:off x="220726" y="1535618"/>
            <a:ext cx="46805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Candidatos provenientes de las uniones </a:t>
            </a:r>
          </a:p>
          <a:p>
            <a:r>
              <a:rPr lang="es-ES" sz="2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Colombianas </a:t>
            </a:r>
            <a:r>
              <a:rPr lang="es-E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y </a:t>
            </a:r>
            <a:r>
              <a:rPr lang="es-ES" sz="2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Venezolanas</a:t>
            </a:r>
            <a:r>
              <a:rPr lang="es-ES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. 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20726" y="2355726"/>
            <a:ext cx="8671754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s-ES" sz="2000" dirty="0" smtClean="0"/>
              <a:t>Para el caso de </a:t>
            </a:r>
            <a:r>
              <a:rPr lang="es-ES" sz="2000" dirty="0"/>
              <a:t>candidatos al Plan de Beneficios procedentes de las </a:t>
            </a:r>
            <a:r>
              <a:rPr lang="es-ES" sz="2000" dirty="0" smtClean="0"/>
              <a:t>Uniones</a:t>
            </a:r>
          </a:p>
          <a:p>
            <a:pPr algn="dist"/>
            <a:r>
              <a:rPr lang="es-ES" sz="2000" dirty="0" smtClean="0"/>
              <a:t> colombianas </a:t>
            </a:r>
            <a:r>
              <a:rPr lang="es-ES" sz="2000" dirty="0"/>
              <a:t>y </a:t>
            </a:r>
            <a:r>
              <a:rPr lang="es-ES" sz="2000" dirty="0" smtClean="0"/>
              <a:t>venezolanas</a:t>
            </a:r>
            <a:r>
              <a:rPr lang="es-ES" sz="2000" dirty="0"/>
              <a:t>, que cuentan con años de servicio en organizaciones </a:t>
            </a:r>
            <a:endParaRPr lang="es-ES" sz="2000" dirty="0" smtClean="0"/>
          </a:p>
          <a:p>
            <a:pPr algn="dist"/>
            <a:r>
              <a:rPr lang="es-ES" sz="2000" dirty="0" smtClean="0"/>
              <a:t>contribuyentes </a:t>
            </a:r>
            <a:r>
              <a:rPr lang="es-ES" sz="2000" dirty="0"/>
              <a:t>ubicadas en ambos territorios, sus beneficios se </a:t>
            </a:r>
            <a:r>
              <a:rPr lang="es-ES" sz="2000" dirty="0" smtClean="0"/>
              <a:t>calcularán por </a:t>
            </a:r>
          </a:p>
          <a:p>
            <a:pPr algn="dist"/>
            <a:r>
              <a:rPr lang="es-ES" sz="2000" dirty="0" smtClean="0"/>
              <a:t>separado</a:t>
            </a:r>
            <a:r>
              <a:rPr lang="es-ES" sz="2000" dirty="0"/>
              <a:t>, dependiendo de los años de servicio en cada saldo de fondo. </a:t>
            </a:r>
            <a:r>
              <a:rPr lang="es-ES" sz="2000" dirty="0" smtClean="0"/>
              <a:t>Los </a:t>
            </a:r>
          </a:p>
          <a:p>
            <a:pPr algn="dist"/>
            <a:r>
              <a:rPr lang="es-ES" sz="2000" dirty="0" smtClean="0"/>
              <a:t>beneficios </a:t>
            </a:r>
            <a:r>
              <a:rPr lang="es-ES" sz="2000" dirty="0"/>
              <a:t>se </a:t>
            </a:r>
            <a:r>
              <a:rPr lang="es-ES" sz="2000" dirty="0" smtClean="0"/>
              <a:t>pagarán </a:t>
            </a:r>
            <a:r>
              <a:rPr lang="es-ES" sz="2000" dirty="0"/>
              <a:t>en la moneda local que corresponda a cada saldo de </a:t>
            </a:r>
            <a:r>
              <a:rPr lang="es-ES" sz="2000" dirty="0" smtClean="0"/>
              <a:t>fondo.</a:t>
            </a:r>
          </a:p>
          <a:p>
            <a:endParaRPr lang="es-ES" sz="2000" dirty="0"/>
          </a:p>
          <a:p>
            <a:pPr algn="r"/>
            <a:r>
              <a:rPr lang="es-ES" sz="1400" i="1" dirty="0" smtClean="0"/>
              <a:t>                                                                                                                      Votado</a:t>
            </a:r>
            <a:r>
              <a:rPr lang="es-ES" sz="1400" i="1" dirty="0"/>
              <a:t>: 26 de Octubre 2015</a:t>
            </a:r>
          </a:p>
        </p:txBody>
      </p:sp>
    </p:spTree>
    <p:extLst>
      <p:ext uri="{BB962C8B-B14F-4D97-AF65-F5344CB8AC3E}">
        <p14:creationId xmlns="" xmlns:p14="http://schemas.microsoft.com/office/powerpoint/2010/main" val="20453017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32513843"/>
              </p:ext>
            </p:extLst>
          </p:nvPr>
        </p:nvGraphicFramePr>
        <p:xfrm>
          <a:off x="251520" y="699542"/>
          <a:ext cx="8509045" cy="42783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7929"/>
                <a:gridCol w="3314049"/>
                <a:gridCol w="2687067"/>
              </a:tblGrid>
              <a:tr h="339710"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>
                          <a:solidFill>
                            <a:schemeClr val="bg1"/>
                          </a:solidFill>
                        </a:rPr>
                        <a:t>CASOS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EDAD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A</a:t>
                      </a:r>
                      <a:r>
                        <a:rPr lang="es-ES" b="1" dirty="0" smtClean="0"/>
                        <a:t>ÑOS</a:t>
                      </a:r>
                      <a:r>
                        <a:rPr lang="es-ES" b="1" baseline="0" dirty="0" smtClean="0"/>
                        <a:t> DE SERVICIO</a:t>
                      </a:r>
                      <a:endParaRPr lang="en-US" b="1" dirty="0"/>
                    </a:p>
                  </a:txBody>
                  <a:tcPr/>
                </a:tc>
              </a:tr>
              <a:tr h="899560">
                <a:tc>
                  <a:txBody>
                    <a:bodyPr/>
                    <a:lstStyle/>
                    <a:p>
                      <a:pPr algn="l"/>
                      <a:r>
                        <a:rPr lang="es-ES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Servicio</a:t>
                      </a:r>
                      <a:r>
                        <a:rPr lang="es-ES" baseline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s-ES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Activo</a:t>
                      </a:r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 smtClean="0"/>
                    </a:p>
                    <a:p>
                      <a:pPr algn="ctr"/>
                      <a:r>
                        <a:rPr lang="es-ES" dirty="0" smtClean="0"/>
                        <a:t>63</a:t>
                      </a:r>
                      <a:r>
                        <a:rPr lang="es-ES" baseline="0" dirty="0" smtClean="0"/>
                        <a:t> años</a:t>
                      </a:r>
                    </a:p>
                    <a:p>
                      <a:pPr algn="ctr"/>
                      <a:r>
                        <a:rPr lang="es-ES" baseline="0" smtClean="0"/>
                        <a:t> (</a:t>
                      </a:r>
                      <a:r>
                        <a:rPr lang="es-ES" sz="1600" baseline="0" smtClean="0"/>
                        <a:t>Participante normal</a:t>
                      </a:r>
                      <a:r>
                        <a:rPr lang="es-E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mtClean="0"/>
                        <a:t>15 años </a:t>
                      </a:r>
                      <a:r>
                        <a:rPr lang="es-ES" dirty="0" smtClean="0"/>
                        <a:t>de servicio </a:t>
                      </a:r>
                      <a:r>
                        <a:rPr lang="es-ES" smtClean="0"/>
                        <a:t>(Mínimo</a:t>
                      </a:r>
                      <a:r>
                        <a:rPr lang="es-ES" dirty="0" smtClean="0"/>
                        <a:t>)</a:t>
                      </a:r>
                      <a:endParaRPr lang="en-US" dirty="0"/>
                    </a:p>
                  </a:txBody>
                  <a:tcPr anchor="ctr"/>
                </a:tc>
              </a:tr>
              <a:tr h="899560">
                <a:tc>
                  <a:txBody>
                    <a:bodyPr/>
                    <a:lstStyle/>
                    <a:p>
                      <a:pPr algn="l"/>
                      <a:endParaRPr lang="es-ES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baseline="0" dirty="0" smtClean="0"/>
                    </a:p>
                    <a:p>
                      <a:pPr algn="ctr"/>
                      <a:r>
                        <a:rPr lang="es-ES" baseline="0" dirty="0" smtClean="0"/>
                        <a:t> 60 </a:t>
                      </a:r>
                      <a:r>
                        <a:rPr lang="en-US" baseline="0" dirty="0" smtClean="0"/>
                        <a:t>– 62  </a:t>
                      </a:r>
                      <a:r>
                        <a:rPr lang="en-US" baseline="0" dirty="0" err="1" smtClean="0"/>
                        <a:t>años</a:t>
                      </a:r>
                      <a:r>
                        <a:rPr lang="en-US" baseline="0" dirty="0" smtClean="0"/>
                        <a:t> </a:t>
                      </a:r>
                    </a:p>
                    <a:p>
                      <a:pPr algn="ctr"/>
                      <a:r>
                        <a:rPr lang="en-US" sz="1600" baseline="0" dirty="0" smtClean="0"/>
                        <a:t>(</a:t>
                      </a:r>
                      <a:r>
                        <a:rPr lang="en-US" sz="1600" baseline="0" dirty="0" err="1" smtClean="0"/>
                        <a:t>Participante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anticipado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>
                        <a:buAutoNum type="arabicPlain" startAt="30"/>
                      </a:pPr>
                      <a:r>
                        <a:rPr lang="en-US" baseline="0" smtClean="0"/>
                        <a:t>años </a:t>
                      </a:r>
                      <a:r>
                        <a:rPr lang="en-US" baseline="0" dirty="0" smtClean="0"/>
                        <a:t>de </a:t>
                      </a:r>
                      <a:r>
                        <a:rPr lang="en-US" baseline="0" dirty="0" err="1" smtClean="0"/>
                        <a:t>servicio</a:t>
                      </a:r>
                      <a:endParaRPr lang="en-US" baseline="0" dirty="0" smtClean="0"/>
                    </a:p>
                    <a:p>
                      <a:pPr marL="342900" indent="-342900" algn="ctr">
                        <a:buNone/>
                      </a:pPr>
                      <a:r>
                        <a:rPr lang="en-US" baseline="0" dirty="0" smtClean="0"/>
                        <a:t>        </a:t>
                      </a:r>
                      <a:r>
                        <a:rPr lang="en-US" baseline="0" smtClean="0"/>
                        <a:t>(Mínimo</a:t>
                      </a:r>
                      <a:r>
                        <a:rPr lang="en-US" baseline="0" dirty="0" smtClean="0"/>
                        <a:t>) </a:t>
                      </a:r>
                      <a:endParaRPr lang="en-US" dirty="0"/>
                    </a:p>
                  </a:txBody>
                  <a:tcPr anchor="ctr"/>
                </a:tc>
              </a:tr>
              <a:tr h="8995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Interrupción</a:t>
                      </a:r>
                      <a:r>
                        <a:rPr lang="es-ES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de Perm. de  Servicio </a:t>
                      </a:r>
                      <a:endParaRPr lang="en-US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pPr algn="l"/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mtClean="0"/>
                    </a:p>
                    <a:p>
                      <a:pPr algn="ctr"/>
                      <a:r>
                        <a:rPr lang="es-ES" smtClean="0"/>
                        <a:t>65 </a:t>
                      </a:r>
                      <a:r>
                        <a:rPr lang="es-ES" dirty="0" smtClean="0"/>
                        <a:t>años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mtClean="0"/>
                        <a:t>15 </a:t>
                      </a:r>
                      <a:r>
                        <a:rPr lang="es-ES" dirty="0" smtClean="0"/>
                        <a:t>años de servicio </a:t>
                      </a:r>
                      <a:r>
                        <a:rPr lang="es-ES" smtClean="0"/>
                        <a:t>(Mínimo</a:t>
                      </a:r>
                      <a:r>
                        <a:rPr lang="es-ES" dirty="0" smtClean="0"/>
                        <a:t>)</a:t>
                      </a:r>
                      <a:endParaRPr lang="en-US" dirty="0" smtClean="0"/>
                    </a:p>
                    <a:p>
                      <a:pPr marL="342900" indent="-342900" algn="ctr">
                        <a:buNone/>
                      </a:pPr>
                      <a:endParaRPr lang="en-US" dirty="0"/>
                    </a:p>
                  </a:txBody>
                  <a:tcPr anchor="ctr"/>
                </a:tc>
              </a:tr>
              <a:tr h="1169429">
                <a:tc>
                  <a:txBody>
                    <a:bodyPr/>
                    <a:lstStyle/>
                    <a:p>
                      <a:pPr algn="l"/>
                      <a:r>
                        <a:rPr lang="es-ES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Maestros de Primaria</a:t>
                      </a:r>
                      <a:r>
                        <a:rPr lang="es-ES" baseline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s-ES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y  Secundaria</a:t>
                      </a:r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 smtClean="0"/>
                    </a:p>
                    <a:p>
                      <a:pPr algn="ctr"/>
                      <a:r>
                        <a:rPr lang="es-ES" dirty="0" smtClean="0"/>
                        <a:t>           58 años</a:t>
                      </a:r>
                    </a:p>
                    <a:p>
                      <a:pPr algn="ctr"/>
                      <a:r>
                        <a:rPr lang="es-ES" sz="1600" dirty="0" smtClean="0"/>
                        <a:t>    (Edad</a:t>
                      </a:r>
                      <a:r>
                        <a:rPr lang="es-ES" sz="1600" baseline="0" dirty="0" smtClean="0"/>
                        <a:t> temprana)</a:t>
                      </a:r>
                      <a:endParaRPr lang="es-ES" sz="1600" dirty="0" smtClean="0"/>
                    </a:p>
                    <a:p>
                      <a:pPr algn="ctr"/>
                      <a:r>
                        <a:rPr lang="es-E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mtClean="0"/>
                        <a:t>30</a:t>
                      </a:r>
                      <a:r>
                        <a:rPr lang="es-ES" baseline="0" smtClean="0"/>
                        <a:t> </a:t>
                      </a:r>
                      <a:r>
                        <a:rPr lang="es-ES" dirty="0" smtClean="0"/>
                        <a:t>años de servicio  (Mínimo)</a:t>
                      </a:r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126">
            <a:off x="4885527" y="439804"/>
            <a:ext cx="4158172" cy="41581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2 Rectángulo"/>
          <p:cNvSpPr/>
          <p:nvPr/>
        </p:nvSpPr>
        <p:spPr>
          <a:xfrm>
            <a:off x="251520" y="123478"/>
            <a:ext cx="5760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latinLnBrk="0"/>
            <a:r>
              <a:rPr lang="es-ES" sz="2400" b="1">
                <a:solidFill>
                  <a:srgbClr val="432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"/>
              </a:rPr>
              <a:t>Requisitos de Edad y </a:t>
            </a:r>
            <a:r>
              <a:rPr lang="es-ES" sz="2400" b="1" smtClean="0">
                <a:solidFill>
                  <a:srgbClr val="432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"/>
              </a:rPr>
              <a:t>Servicio   Z </a:t>
            </a:r>
            <a:r>
              <a:rPr lang="es-ES" sz="2400" b="1">
                <a:solidFill>
                  <a:srgbClr val="432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"/>
              </a:rPr>
              <a:t>10 15 </a:t>
            </a:r>
            <a:endParaRPr lang="en-US" sz="2400" b="1" dirty="0">
              <a:solidFill>
                <a:srgbClr val="4322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8332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51520" y="123478"/>
            <a:ext cx="5760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latinLnBrk="0"/>
            <a:r>
              <a:rPr lang="es-ES" sz="2400" b="1">
                <a:solidFill>
                  <a:srgbClr val="432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"/>
              </a:rPr>
              <a:t>Requisitos de Edad y </a:t>
            </a:r>
            <a:r>
              <a:rPr lang="es-ES" sz="2400" b="1" smtClean="0">
                <a:solidFill>
                  <a:srgbClr val="432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"/>
              </a:rPr>
              <a:t>Servicio   Z </a:t>
            </a:r>
            <a:r>
              <a:rPr lang="es-ES" sz="2400" b="1">
                <a:solidFill>
                  <a:srgbClr val="432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"/>
              </a:rPr>
              <a:t>10 15 </a:t>
            </a:r>
            <a:endParaRPr lang="en-US" sz="2400" b="1" dirty="0">
              <a:solidFill>
                <a:srgbClr val="4322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/>
              <a:cs typeface="Segoe UI"/>
            </a:endParaRPr>
          </a:p>
        </p:txBody>
      </p:sp>
      <p:graphicFrame>
        <p:nvGraphicFramePr>
          <p:cNvPr id="5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489352574"/>
              </p:ext>
            </p:extLst>
          </p:nvPr>
        </p:nvGraphicFramePr>
        <p:xfrm>
          <a:off x="251520" y="771550"/>
          <a:ext cx="8712968" cy="4170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4190"/>
                <a:gridCol w="5468778"/>
              </a:tblGrid>
              <a:tr h="378377"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>
                          <a:solidFill>
                            <a:schemeClr val="bg1"/>
                          </a:solidFill>
                        </a:rPr>
                        <a:t>CASOS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/>
                        <a:t>REGULACIONES</a:t>
                      </a:r>
                      <a:endParaRPr lang="en-US" b="1" dirty="0"/>
                    </a:p>
                  </a:txBody>
                  <a:tcPr/>
                </a:tc>
              </a:tr>
              <a:tr h="2420577">
                <a:tc>
                  <a:txBody>
                    <a:bodyPr/>
                    <a:lstStyle/>
                    <a:p>
                      <a:pPr algn="l"/>
                      <a:endParaRPr lang="es-ES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pPr algn="l"/>
                      <a:endParaRPr lang="es-ES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pPr algn="l"/>
                      <a:r>
                        <a:rPr lang="es-ES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Reempleo</a:t>
                      </a:r>
                      <a:r>
                        <a:rPr lang="es-ES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de personas con menos 15 años de servicio</a:t>
                      </a:r>
                      <a:endParaRPr lang="es-ES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1800" kern="120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2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8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Tales </a:t>
                      </a:r>
                      <a:r>
                        <a:rPr kumimoji="0" lang="es-E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personas deberán servir el doble de los años faltantes para llegar a ser candidato (15 años de servicio) e. g. si tiene 12 años de servicio, debe servir un </a:t>
                      </a:r>
                      <a:r>
                        <a:rPr kumimoji="0" lang="es-ES" sz="18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mínimo de6 </a:t>
                      </a:r>
                      <a:r>
                        <a:rPr kumimoji="0" lang="es-E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años (2X3) antes de cualificar como viniendo del servicio activo. </a:t>
                      </a:r>
                      <a:r>
                        <a:rPr kumimoji="0" lang="es-E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Los beneficios no serán heredables</a:t>
                      </a:r>
                      <a:endParaRPr kumimoji="0" lang="en-US" sz="1200" kern="1200" dirty="0" smtClean="0">
                        <a:solidFill>
                          <a:schemeClr val="dk1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S" dirty="0" smtClean="0"/>
                    </a:p>
                  </a:txBody>
                  <a:tcPr/>
                </a:tc>
              </a:tr>
              <a:tr h="12128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Reempleo</a:t>
                      </a:r>
                      <a:r>
                        <a:rPr lang="es-ES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de personas con </a:t>
                      </a:r>
                      <a:r>
                        <a:rPr lang="en-US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=</a:t>
                      </a:r>
                      <a:r>
                        <a:rPr lang="es-ES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&gt;15 </a:t>
                      </a:r>
                      <a:r>
                        <a:rPr lang="es-ES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años de servicio</a:t>
                      </a:r>
                      <a:endParaRPr lang="es-ES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pPr algn="l"/>
                      <a:endParaRPr lang="es-ES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ES" sz="1200" kern="120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2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80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Debe </a:t>
                      </a:r>
                      <a:r>
                        <a:rPr kumimoji="0" lang="es-E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servir por lo menos tres años antes de poder solicitar los beneficios de este plan.  Los beneficios no son heredables</a:t>
                      </a:r>
                      <a:endParaRPr kumimoji="0" lang="en-US" sz="1200" kern="1200" dirty="0" smtClean="0">
                        <a:solidFill>
                          <a:schemeClr val="dk1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126">
            <a:off x="5899400" y="-38867"/>
            <a:ext cx="858130" cy="8581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5034646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51520" y="123478"/>
            <a:ext cx="5760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latinLnBrk="0"/>
            <a:r>
              <a:rPr lang="es-ES" sz="2400" b="1">
                <a:solidFill>
                  <a:srgbClr val="432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"/>
              </a:rPr>
              <a:t>Edad y Años de </a:t>
            </a:r>
            <a:r>
              <a:rPr lang="es-ES" sz="2400" b="1" smtClean="0">
                <a:solidFill>
                  <a:srgbClr val="432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"/>
              </a:rPr>
              <a:t>Servicio    Z </a:t>
            </a:r>
            <a:r>
              <a:rPr lang="es-ES" sz="2400" b="1">
                <a:solidFill>
                  <a:srgbClr val="432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"/>
              </a:rPr>
              <a:t>10 15</a:t>
            </a:r>
            <a:endParaRPr lang="en-US" sz="2400" b="1" dirty="0">
              <a:solidFill>
                <a:srgbClr val="4322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/>
              <a:cs typeface="Segoe UI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126">
            <a:off x="5899400" y="-38867"/>
            <a:ext cx="858130" cy="8581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6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55286784"/>
              </p:ext>
            </p:extLst>
          </p:nvPr>
        </p:nvGraphicFramePr>
        <p:xfrm>
          <a:off x="107504" y="813557"/>
          <a:ext cx="8928992" cy="4119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8756"/>
                <a:gridCol w="500023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CASOS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REGULACIONES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Interrupción Permanente de Servicio&gt;15 &lt;30</a:t>
                      </a:r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Una</a:t>
                      </a:r>
                      <a:r>
                        <a:rPr lang="en-US" baseline="0" dirty="0" smtClean="0"/>
                        <a:t> pension, </a:t>
                      </a:r>
                      <a:r>
                        <a:rPr lang="en-US" baseline="0" dirty="0" err="1" smtClean="0"/>
                        <a:t>congelada</a:t>
                      </a:r>
                      <a:r>
                        <a:rPr lang="en-US" baseline="0" dirty="0" smtClean="0"/>
                        <a:t>, no </a:t>
                      </a:r>
                      <a:r>
                        <a:rPr lang="en-US" baseline="0" dirty="0" err="1" smtClean="0"/>
                        <a:t>es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heredable</a:t>
                      </a:r>
                      <a:r>
                        <a:rPr lang="en-US" baseline="0" dirty="0" smtClean="0"/>
                        <a:t>.  65 </a:t>
                      </a:r>
                      <a:r>
                        <a:rPr lang="en-US" baseline="0" dirty="0" err="1" smtClean="0"/>
                        <a:t>años</a:t>
                      </a:r>
                      <a:r>
                        <a:rPr lang="en-US" baseline="0" dirty="0" smtClean="0"/>
                        <a:t> de </a:t>
                      </a:r>
                      <a:r>
                        <a:rPr lang="en-US" baseline="0" dirty="0" err="1" smtClean="0"/>
                        <a:t>Edad</a:t>
                      </a:r>
                      <a:r>
                        <a:rPr lang="en-US" baseline="0" dirty="0" smtClean="0"/>
                        <a:t>.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IPS con</a:t>
                      </a:r>
                      <a:r>
                        <a:rPr lang="en-US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 30 a</a:t>
                      </a:r>
                      <a:r>
                        <a:rPr lang="es-ES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ñ</a:t>
                      </a:r>
                      <a:r>
                        <a:rPr lang="en-US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os</a:t>
                      </a:r>
                      <a:r>
                        <a:rPr lang="en-US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de </a:t>
                      </a:r>
                      <a:r>
                        <a:rPr lang="en-US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servicio</a:t>
                      </a:r>
                      <a:r>
                        <a:rPr lang="en-US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o </a:t>
                      </a:r>
                      <a:r>
                        <a:rPr lang="en-US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mas</a:t>
                      </a:r>
                      <a:r>
                        <a:rPr lang="en-US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aseline="0" dirty="0" err="1" smtClean="0"/>
                        <a:t>Beneficios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como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viniendo</a:t>
                      </a:r>
                      <a:r>
                        <a:rPr lang="en-US" baseline="0" dirty="0" smtClean="0"/>
                        <a:t> del </a:t>
                      </a:r>
                      <a:r>
                        <a:rPr lang="en-US" baseline="0" dirty="0" err="1" smtClean="0"/>
                        <a:t>servicio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activo</a:t>
                      </a:r>
                      <a:r>
                        <a:rPr lang="en-US" baseline="0" dirty="0" smtClean="0"/>
                        <a:t>.  </a:t>
                      </a:r>
                      <a:r>
                        <a:rPr lang="en-US" baseline="0" dirty="0" err="1" smtClean="0"/>
                        <a:t>Congelados</a:t>
                      </a:r>
                      <a:r>
                        <a:rPr lang="en-US" baseline="0" dirty="0" smtClean="0"/>
                        <a:t> no </a:t>
                      </a:r>
                      <a:r>
                        <a:rPr lang="en-US" baseline="0" dirty="0" err="1" smtClean="0"/>
                        <a:t>heredable</a:t>
                      </a:r>
                      <a:r>
                        <a:rPr lang="en-US" baseline="0" dirty="0" smtClean="0"/>
                        <a:t>. No </a:t>
                      </a:r>
                      <a:r>
                        <a:rPr lang="en-US" baseline="0" dirty="0" err="1" smtClean="0"/>
                        <a:t>reciben</a:t>
                      </a:r>
                      <a:r>
                        <a:rPr lang="en-US" baseline="0" dirty="0" smtClean="0"/>
                        <a:t> bono </a:t>
                      </a:r>
                      <a:r>
                        <a:rPr lang="en-US" baseline="0" dirty="0" err="1" smtClean="0"/>
                        <a:t>por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dedicacion</a:t>
                      </a:r>
                      <a:r>
                        <a:rPr lang="en-US" baseline="0" dirty="0" smtClean="0"/>
                        <a:t> al </a:t>
                      </a:r>
                      <a:r>
                        <a:rPr lang="en-US" baseline="0" dirty="0" err="1" smtClean="0"/>
                        <a:t>servicio</a:t>
                      </a:r>
                      <a:r>
                        <a:rPr lang="en-US" baseline="0" dirty="0" smtClean="0"/>
                        <a:t>. 65 </a:t>
                      </a:r>
                      <a:r>
                        <a:rPr lang="en-US" baseline="0" dirty="0" err="1" smtClean="0"/>
                        <a:t>años</a:t>
                      </a:r>
                      <a:r>
                        <a:rPr lang="en-US" baseline="0" dirty="0" smtClean="0"/>
                        <a:t> de </a:t>
                      </a:r>
                      <a:r>
                        <a:rPr lang="en-US" baseline="0" dirty="0" err="1" smtClean="0"/>
                        <a:t>Edad</a:t>
                      </a:r>
                      <a:r>
                        <a:rPr lang="en-US" baseline="0" dirty="0" smtClean="0"/>
                        <a:t>.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Participante</a:t>
                      </a:r>
                      <a:r>
                        <a:rPr lang="es-ES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anticipado</a:t>
                      </a:r>
                    </a:p>
                    <a:p>
                      <a:r>
                        <a:rPr lang="es-ES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60</a:t>
                      </a:r>
                      <a:r>
                        <a:rPr lang="en-US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/30  </a:t>
                      </a:r>
                      <a:r>
                        <a:rPr lang="en-US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(</a:t>
                      </a:r>
                      <a:r>
                        <a:rPr lang="en-US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viniendo</a:t>
                      </a:r>
                      <a:r>
                        <a:rPr lang="en-US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de </a:t>
                      </a:r>
                      <a:r>
                        <a:rPr lang="en-US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servicio</a:t>
                      </a:r>
                      <a:r>
                        <a:rPr lang="en-US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activo</a:t>
                      </a:r>
                      <a:r>
                        <a:rPr lang="en-US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75% de los </a:t>
                      </a:r>
                      <a:r>
                        <a:rPr lang="en-US" baseline="0" dirty="0" err="1" smtClean="0"/>
                        <a:t>beneficios</a:t>
                      </a:r>
                      <a:r>
                        <a:rPr lang="en-US" baseline="0" dirty="0" smtClean="0"/>
                        <a:t> hasta </a:t>
                      </a:r>
                      <a:r>
                        <a:rPr lang="en-US" baseline="0" dirty="0" err="1" smtClean="0"/>
                        <a:t>llegar</a:t>
                      </a:r>
                      <a:r>
                        <a:rPr lang="en-US" baseline="0" dirty="0" smtClean="0"/>
                        <a:t> a la </a:t>
                      </a:r>
                      <a:r>
                        <a:rPr lang="en-US" baseline="0" dirty="0" err="1" smtClean="0"/>
                        <a:t>edad</a:t>
                      </a:r>
                      <a:r>
                        <a:rPr lang="en-US" baseline="0" dirty="0" smtClean="0"/>
                        <a:t> normal (63 a</a:t>
                      </a:r>
                      <a:r>
                        <a:rPr lang="es-ES" baseline="0" dirty="0" smtClean="0"/>
                        <a:t>ñ</a:t>
                      </a:r>
                      <a:r>
                        <a:rPr lang="en-US" baseline="0" dirty="0" err="1" smtClean="0"/>
                        <a:t>os</a:t>
                      </a:r>
                      <a:r>
                        <a:rPr lang="en-US" baseline="0" dirty="0" smtClean="0"/>
                        <a:t>).  Si lo </a:t>
                      </a:r>
                      <a:r>
                        <a:rPr lang="en-US" baseline="0" dirty="0" err="1" smtClean="0"/>
                        <a:t>solicita</a:t>
                      </a:r>
                      <a:r>
                        <a:rPr lang="en-US" baseline="0" dirty="0" smtClean="0"/>
                        <a:t> el </a:t>
                      </a:r>
                      <a:r>
                        <a:rPr lang="en-US" baseline="0" dirty="0" err="1" smtClean="0"/>
                        <a:t>empleado</a:t>
                      </a:r>
                      <a:r>
                        <a:rPr lang="en-US" baseline="0" dirty="0" smtClean="0"/>
                        <a:t>.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Participante</a:t>
                      </a:r>
                      <a:r>
                        <a:rPr lang="es-ES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anticipado</a:t>
                      </a:r>
                    </a:p>
                    <a:p>
                      <a:r>
                        <a:rPr lang="es-ES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58</a:t>
                      </a:r>
                      <a:r>
                        <a:rPr lang="en-US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/30  </a:t>
                      </a:r>
                      <a:r>
                        <a:rPr lang="en-US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(</a:t>
                      </a:r>
                      <a:r>
                        <a:rPr lang="en-US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viniendo</a:t>
                      </a:r>
                      <a:r>
                        <a:rPr lang="en-US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de </a:t>
                      </a:r>
                      <a:r>
                        <a:rPr lang="en-US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servicio</a:t>
                      </a:r>
                      <a:r>
                        <a:rPr lang="en-US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activo</a:t>
                      </a:r>
                      <a:r>
                        <a:rPr lang="en-US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) </a:t>
                      </a:r>
                      <a:endParaRPr lang="en-US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baseline="0" smtClean="0"/>
                    </a:p>
                    <a:p>
                      <a:r>
                        <a:rPr lang="en-US" baseline="0" smtClean="0"/>
                        <a:t>60</a:t>
                      </a:r>
                      <a:r>
                        <a:rPr lang="en-US" baseline="0" dirty="0" smtClean="0"/>
                        <a:t>% de los </a:t>
                      </a:r>
                      <a:r>
                        <a:rPr lang="en-US" baseline="0" dirty="0" err="1" smtClean="0"/>
                        <a:t>beneficios</a:t>
                      </a:r>
                      <a:r>
                        <a:rPr lang="en-US" baseline="0" dirty="0" smtClean="0"/>
                        <a:t> hasta </a:t>
                      </a:r>
                      <a:r>
                        <a:rPr lang="en-US" baseline="0" dirty="0" err="1" smtClean="0"/>
                        <a:t>llegar</a:t>
                      </a:r>
                      <a:r>
                        <a:rPr lang="en-US" baseline="0" dirty="0" smtClean="0"/>
                        <a:t> a la </a:t>
                      </a:r>
                      <a:r>
                        <a:rPr lang="en-US" baseline="0" dirty="0" err="1" smtClean="0"/>
                        <a:t>edad</a:t>
                      </a:r>
                      <a:r>
                        <a:rPr lang="en-US" baseline="0" dirty="0" smtClean="0"/>
                        <a:t> normal (63 a</a:t>
                      </a:r>
                      <a:r>
                        <a:rPr lang="es-ES" baseline="0" dirty="0" smtClean="0"/>
                        <a:t>ñ</a:t>
                      </a:r>
                      <a:r>
                        <a:rPr lang="en-US" baseline="0" dirty="0" err="1" smtClean="0"/>
                        <a:t>os</a:t>
                      </a:r>
                      <a:r>
                        <a:rPr lang="en-US" baseline="0" dirty="0" smtClean="0"/>
                        <a:t>).  Si lo </a:t>
                      </a:r>
                      <a:r>
                        <a:rPr lang="en-US" baseline="0" dirty="0" err="1" smtClean="0"/>
                        <a:t>solicita</a:t>
                      </a:r>
                      <a:r>
                        <a:rPr lang="en-US" baseline="0" dirty="0" smtClean="0"/>
                        <a:t> el </a:t>
                      </a:r>
                      <a:r>
                        <a:rPr lang="en-US" baseline="0" dirty="0" err="1" smtClean="0"/>
                        <a:t>empleado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Participante</a:t>
                      </a:r>
                      <a:r>
                        <a:rPr lang="en-US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anticipado</a:t>
                      </a:r>
                      <a:endParaRPr lang="en-US" baseline="0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60/40 </a:t>
                      </a:r>
                      <a:r>
                        <a:rPr lang="en-US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(</a:t>
                      </a:r>
                      <a:r>
                        <a:rPr lang="en-US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viniendo</a:t>
                      </a:r>
                      <a:r>
                        <a:rPr lang="en-US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de </a:t>
                      </a:r>
                      <a:r>
                        <a:rPr lang="en-US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servicio</a:t>
                      </a:r>
                      <a:r>
                        <a:rPr lang="en-US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activo</a:t>
                      </a:r>
                      <a:r>
                        <a:rPr lang="en-US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penalidad</a:t>
                      </a:r>
                      <a:r>
                        <a:rPr lang="en-US" baseline="0" dirty="0" smtClean="0"/>
                        <a:t> del 25%.  </a:t>
                      </a:r>
                      <a:r>
                        <a:rPr lang="en-US" baseline="0" dirty="0" err="1" smtClean="0"/>
                        <a:t>Recibe</a:t>
                      </a:r>
                      <a:r>
                        <a:rPr lang="en-US" baseline="0" dirty="0" smtClean="0"/>
                        <a:t> el 100% de </a:t>
                      </a:r>
                      <a:r>
                        <a:rPr lang="en-US" baseline="0" dirty="0" err="1" smtClean="0"/>
                        <a:t>beneficios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8298312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accent1">
                <a:tint val="66000"/>
                <a:satMod val="160000"/>
              </a:schemeClr>
            </a:gs>
            <a:gs pos="60000">
              <a:schemeClr val="accent1">
                <a:tint val="44500"/>
                <a:satMod val="160000"/>
                <a:lumMod val="0"/>
                <a:lumOff val="100000"/>
              </a:schemeClr>
            </a:gs>
            <a:gs pos="69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1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262717"/>
            <a:ext cx="6681230" cy="3581407"/>
          </a:xfrm>
          <a:prstGeom prst="rect">
            <a:avLst/>
          </a:prstGeom>
        </p:spPr>
      </p:pic>
      <p:sp>
        <p:nvSpPr>
          <p:cNvPr id="18" name="17 Rectángulo"/>
          <p:cNvSpPr/>
          <p:nvPr/>
        </p:nvSpPr>
        <p:spPr>
          <a:xfrm>
            <a:off x="195933" y="54952"/>
            <a:ext cx="6678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DO" sz="3600" b="1">
                <a:ln w="19050"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New Tai Lue" panose="020B0502040204020203" pitchFamily="34" charset="0"/>
                <a:ea typeface="+mj-ea"/>
                <a:cs typeface="Microsoft New Tai Lue" panose="020B0502040204020203" pitchFamily="34" charset="0"/>
              </a:rPr>
              <a:t>PLAN DE BENEFICIOS </a:t>
            </a:r>
            <a:r>
              <a:rPr lang="es-DO" sz="3600" b="1" smtClean="0">
                <a:ln w="19050"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New Tai Lue" panose="020B0502040204020203" pitchFamily="34" charset="0"/>
                <a:ea typeface="+mj-ea"/>
                <a:cs typeface="Microsoft New Tai Lue" panose="020B0502040204020203" pitchFamily="34" charset="0"/>
              </a:rPr>
              <a:t>PARA   </a:t>
            </a:r>
            <a:r>
              <a:rPr lang="es-DO" sz="3600" b="1" smtClean="0">
                <a:ln w="1905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New Tai Lue" panose="020B0502040204020203" pitchFamily="34" charset="0"/>
                <a:ea typeface="+mj-ea"/>
                <a:cs typeface="Microsoft New Tai Lue" panose="020B0502040204020203" pitchFamily="34" charset="0"/>
              </a:rPr>
              <a:t>EMPLEADOS</a:t>
            </a:r>
            <a:endParaRPr lang="es-ES" sz="360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100261" y="1491630"/>
            <a:ext cx="7344816" cy="3549668"/>
          </a:xfrm>
          <a:prstGeom prst="rect">
            <a:avLst/>
          </a:prstGeom>
        </p:spPr>
        <p:txBody>
          <a:bodyPr>
            <a:normAutofit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A376"/>
              </a:buClr>
              <a:buSzPct val="70000"/>
              <a:buFont typeface="Wingdings 2"/>
              <a:buChar char=""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/>
              </a:rPr>
              <a:t> </a:t>
            </a:r>
            <a:r>
              <a:rPr kumimoji="0" lang="en-US" sz="200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PhagsPa" panose="020B0502040204020203" pitchFamily="34" charset="0"/>
              </a:rPr>
              <a:t>EL CONCEPTO DEL PLAN</a:t>
            </a:r>
            <a:endParaRPr kumimoji="0" lang="en-US" sz="20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Rockwel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A376"/>
              </a:buClr>
              <a:buSzPct val="70000"/>
              <a:buNone/>
              <a:tabLst/>
              <a:defRPr/>
            </a:pPr>
            <a:endParaRPr kumimoji="0" lang="en-US" sz="2000" b="0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Rockwell"/>
            </a:endParaRPr>
          </a:p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A376"/>
              </a:buClr>
              <a:buSzPct val="70000"/>
              <a:buFont typeface="Wingdings 2"/>
              <a:buChar char=""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/>
              </a:rPr>
              <a:t>  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PhagsPa" panose="020B0502040204020203" pitchFamily="34" charset="0"/>
              </a:rPr>
              <a:t>GENERALIDADES ADMINISTRATIVAS </a:t>
            </a:r>
            <a:endParaRPr kumimoji="0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ckwel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A376"/>
              </a:buClr>
              <a:buSzPct val="70000"/>
              <a:buNone/>
              <a:tabLst/>
              <a:defRPr/>
            </a:pPr>
            <a:endParaRPr kumimoji="0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ckwell"/>
            </a:endParaRPr>
          </a:p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A376"/>
              </a:buClr>
              <a:buSzPct val="70000"/>
              <a:buFont typeface="Wingdings 2"/>
              <a:buChar char=""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/>
              </a:rPr>
              <a:t>  </a:t>
            </a:r>
            <a:r>
              <a:rPr kumimoji="0" lang="en-US" sz="200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PhagsPa" panose="020B0502040204020203" pitchFamily="34" charset="0"/>
              </a:rPr>
              <a:t>FACTORES  QUE DETERMINAN  LOS BENEFICIOS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A376"/>
              </a:buClr>
              <a:buSzPct val="70000"/>
              <a:buNone/>
              <a:tabLst/>
              <a:defRPr/>
            </a:pPr>
            <a:endParaRPr kumimoji="0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ckwell"/>
            </a:endParaRPr>
          </a:p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A376"/>
              </a:buClr>
              <a:buSzPct val="70000"/>
              <a:buFont typeface="Wingdings 2"/>
              <a:buChar char=""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ckwell"/>
              </a:rPr>
              <a:t>  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icrosoft PhagsPa" panose="020B0502040204020203" pitchFamily="34" charset="0"/>
              </a:rPr>
              <a:t>REGULACIONES BÁSICAS DEL PLAN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A376"/>
              </a:buClr>
              <a:buSzPct val="70000"/>
              <a:buNone/>
              <a:tabLst/>
              <a:defRPr/>
            </a:pPr>
            <a:endParaRPr kumimoji="0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PhagsPa" panose="020B0502040204020203" pitchFamily="34" charset="0"/>
            </a:endParaRPr>
          </a:p>
          <a:p>
            <a:pPr lvl="0">
              <a:buClr>
                <a:srgbClr val="72A376"/>
              </a:buClr>
            </a:pPr>
            <a:r>
              <a:rPr lang="en-US" sz="2000">
                <a:solidFill>
                  <a:srgbClr val="000000"/>
                </a:solidFill>
                <a:latin typeface="Rockwell"/>
              </a:rPr>
              <a:t> </a:t>
            </a:r>
            <a:r>
              <a:rPr lang="en-US" sz="2000" smtClean="0">
                <a:solidFill>
                  <a:srgbClr val="000000"/>
                </a:solidFill>
                <a:latin typeface="Rockwell"/>
              </a:rPr>
              <a:t> </a:t>
            </a:r>
            <a:r>
              <a:rPr lang="en-US" sz="200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</a:rPr>
              <a:t>RECURSOS Y HERRAMIENTAS DISPONIBLES</a:t>
            </a:r>
            <a:endParaRPr lang="en-US" sz="20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PhagsPa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A376"/>
              </a:buClr>
              <a:buSzPct val="70000"/>
              <a:buNone/>
              <a:tabLst/>
              <a:defRPr/>
            </a:pPr>
            <a:endParaRPr kumimoji="0" lang="en-US" sz="20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icrosoft PhagsPa" panose="020B0502040204020203" pitchFamily="34" charset="0"/>
            </a:endParaRPr>
          </a:p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A376"/>
              </a:buClr>
              <a:buSzPct val="70000"/>
              <a:buFont typeface="Wingdings 2"/>
              <a:buChar char=""/>
              <a:tabLst/>
              <a:defRPr/>
            </a:pPr>
            <a:endParaRPr kumimoji="0" lang="en-US" sz="2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A376"/>
              </a:buClr>
              <a:buSzPct val="70000"/>
              <a:buFont typeface="Wingdings 2"/>
              <a:buChar char=""/>
              <a:tabLst/>
              <a:defRPr/>
            </a:pPr>
            <a:endParaRPr kumimoji="0" lang="en-US" sz="2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A376"/>
              </a:buClr>
              <a:buSzPct val="70000"/>
              <a:buFont typeface="Wingdings 2"/>
              <a:buChar char=""/>
              <a:tabLst/>
              <a:defRPr/>
            </a:pPr>
            <a:endParaRPr kumimoji="0" lang="en-US" sz="2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2A376"/>
              </a:buClr>
              <a:buSzPct val="70000"/>
              <a:buFont typeface="Wingdings 2"/>
              <a:buChar char=""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  <a:p>
            <a:pPr marL="292100" marR="0" lvl="0" indent="-2921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2A376"/>
              </a:buClr>
              <a:buSzPct val="70000"/>
              <a:buFont typeface="Wingdings 2"/>
              <a:buChar char=""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292100" marR="0" lvl="0" indent="-2921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2A376"/>
              </a:buClr>
              <a:buSzPct val="70000"/>
              <a:buFont typeface="Wingdings 2"/>
              <a:buChar char=""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292100" marR="0" lvl="0" indent="-2921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2A376"/>
              </a:buClr>
              <a:buSzPct val="70000"/>
              <a:buFont typeface="Wingdings 2"/>
              <a:buChar char=""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292100" marR="0" lvl="0" indent="-2921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2A376"/>
              </a:buClr>
              <a:buSzPct val="70000"/>
              <a:buFont typeface="Wingdings 2"/>
              <a:buChar char=""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292100" marR="0" lvl="0" indent="-2921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2A376"/>
              </a:buClr>
              <a:buSzPct val="70000"/>
              <a:buFont typeface="Wingdings 2"/>
              <a:buChar char=""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292100" marR="0" lvl="0" indent="-2921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2A376"/>
              </a:buClr>
              <a:buSzPct val="70000"/>
              <a:buFont typeface="Wingdings 2"/>
              <a:buChar char=""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292100" marR="0" lvl="0" indent="-2921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2A376"/>
              </a:buClr>
              <a:buSzPct val="70000"/>
              <a:buFont typeface="Wingdings 2"/>
              <a:buChar char=""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292100" marR="0" lvl="0" indent="-2921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2A376"/>
              </a:buClr>
              <a:buSzPct val="70000"/>
              <a:buFont typeface="Wingdings 2"/>
              <a:buChar char=""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292100" marR="0" lvl="0" indent="-2921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2A376"/>
              </a:buClr>
              <a:buSzPct val="70000"/>
              <a:buFont typeface="Wingdings 2"/>
              <a:buChar char=""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292100" marR="0" lvl="0" indent="-2921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2A376"/>
              </a:buClr>
              <a:buSzPct val="70000"/>
              <a:buFont typeface="Wingdings 2"/>
              <a:buChar char=""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  <a:p>
            <a:pPr marL="292100" marR="0" lvl="0" indent="-2921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2A376"/>
              </a:buClr>
              <a:buSzPct val="70000"/>
              <a:buFont typeface="Wingdings 2"/>
              <a:buChar char=""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67990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51520" y="0"/>
            <a:ext cx="6048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latinLnBrk="0"/>
            <a:r>
              <a:rPr lang="es-ES" sz="2400" b="1" dirty="0" smtClean="0">
                <a:solidFill>
                  <a:srgbClr val="432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"/>
              </a:rPr>
              <a:t>  Z </a:t>
            </a:r>
            <a:r>
              <a:rPr lang="es-ES" sz="2400" b="1" dirty="0">
                <a:solidFill>
                  <a:srgbClr val="432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"/>
              </a:rPr>
              <a:t>10 </a:t>
            </a:r>
            <a:r>
              <a:rPr lang="es-ES" sz="2400" b="1" dirty="0" smtClean="0">
                <a:solidFill>
                  <a:srgbClr val="432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"/>
              </a:rPr>
              <a:t>65  Casos de Muerte de un empleado en servicio activo</a:t>
            </a: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126">
            <a:off x="6680932" y="20699"/>
            <a:ext cx="858130" cy="8581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6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55286784"/>
              </p:ext>
            </p:extLst>
          </p:nvPr>
        </p:nvGraphicFramePr>
        <p:xfrm>
          <a:off x="107504" y="813557"/>
          <a:ext cx="8928992" cy="439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8756"/>
                <a:gridCol w="500023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CASOS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REGULACIONES</a:t>
                      </a:r>
                      <a:endParaRPr lang="en-US" dirty="0"/>
                    </a:p>
                  </a:txBody>
                  <a:tcPr/>
                </a:tc>
              </a:tr>
              <a:tr h="2539481">
                <a:tc>
                  <a:txBody>
                    <a:bodyPr/>
                    <a:lstStyle/>
                    <a:p>
                      <a:endParaRPr lang="es-ES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endParaRPr lang="es-ES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s-ES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Muerte de un empleado en servicio activo</a:t>
                      </a:r>
                      <a:r>
                        <a:rPr lang="es-ES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con </a:t>
                      </a:r>
                      <a:r>
                        <a:rPr lang="es-ES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15 o mas años de servicio.</a:t>
                      </a:r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1. Beneficiarios (Cónyuge</a:t>
                      </a:r>
                      <a:r>
                        <a:rPr lang="es-ES" baseline="0" dirty="0" smtClean="0"/>
                        <a:t> y/o hijos dependientes)</a:t>
                      </a:r>
                    </a:p>
                    <a:p>
                      <a:r>
                        <a:rPr lang="es-ES" baseline="0" dirty="0" smtClean="0"/>
                        <a:t>Reciben los beneficios que el plan provee.</a:t>
                      </a:r>
                    </a:p>
                    <a:p>
                      <a:endParaRPr lang="es-ES" baseline="0" dirty="0" smtClean="0"/>
                    </a:p>
                    <a:p>
                      <a:pPr marL="0" marR="0" lvl="6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baseline="0" dirty="0" smtClean="0"/>
                        <a:t>2.</a:t>
                      </a:r>
                      <a:r>
                        <a:rPr lang="es-E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El beneficiario sobreviviente, candidato a beneficiarse del Plan, recibirá sus propios beneficios cuando alcance la edad reglamentaria. El beneficio del cónyuge fallecido continuará, pero será congelado con el monto que está recibiendo él/la beneficiario/a en este momento.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Hijos</a:t>
                      </a:r>
                      <a:r>
                        <a:rPr lang="en-US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Dependientes</a:t>
                      </a:r>
                      <a:r>
                        <a:rPr lang="en-US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de un </a:t>
                      </a:r>
                      <a:r>
                        <a:rPr lang="en-US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empleado</a:t>
                      </a:r>
                      <a:r>
                        <a:rPr lang="en-US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muerto</a:t>
                      </a:r>
                      <a:r>
                        <a:rPr lang="en-US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en </a:t>
                      </a:r>
                      <a:r>
                        <a:rPr lang="en-US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servicio</a:t>
                      </a:r>
                      <a:r>
                        <a:rPr lang="en-US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Activo</a:t>
                      </a:r>
                      <a:r>
                        <a:rPr lang="en-US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con 15 o </a:t>
                      </a:r>
                      <a:r>
                        <a:rPr lang="en-US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mas</a:t>
                      </a:r>
                      <a:r>
                        <a:rPr lang="en-US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años</a:t>
                      </a:r>
                      <a:r>
                        <a:rPr lang="en-US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de </a:t>
                      </a:r>
                      <a:r>
                        <a:rPr lang="en-US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servicio</a:t>
                      </a:r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 los beneficiarios califican para recibir ayuda infantil o ayuda educativa, de un candidato en servicio activo, éstos seguirán recibiendo tal beneficio de parte del Saldo del Fondo que les corresponda. Z 10 05 2 (a) y (b</a:t>
                      </a:r>
                      <a:r>
                        <a:rPr lang="es-ES" sz="180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).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8298312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79512" y="0"/>
            <a:ext cx="57606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latinLnBrk="0"/>
            <a:r>
              <a:rPr lang="es-ES" sz="2400" b="1" dirty="0" smtClean="0">
                <a:solidFill>
                  <a:srgbClr val="432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"/>
              </a:rPr>
              <a:t>   Z </a:t>
            </a:r>
            <a:r>
              <a:rPr lang="es-ES" sz="2400" b="1" dirty="0">
                <a:solidFill>
                  <a:srgbClr val="432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"/>
              </a:rPr>
              <a:t>10 </a:t>
            </a:r>
            <a:r>
              <a:rPr lang="es-ES" sz="2400" b="1" dirty="0" smtClean="0">
                <a:solidFill>
                  <a:srgbClr val="432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"/>
              </a:rPr>
              <a:t>70 Beneficios para enviudados y nuevos matrimonios</a:t>
            </a:r>
            <a:endParaRPr lang="en-US" sz="2400" b="1" dirty="0">
              <a:solidFill>
                <a:srgbClr val="4322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/>
              <a:cs typeface="Segoe UI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126">
            <a:off x="5899400" y="-38867"/>
            <a:ext cx="858130" cy="8581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6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55286784"/>
              </p:ext>
            </p:extLst>
          </p:nvPr>
        </p:nvGraphicFramePr>
        <p:xfrm>
          <a:off x="107504" y="813557"/>
          <a:ext cx="8928992" cy="449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8756"/>
                <a:gridCol w="500023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CASOS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REGULACIONES</a:t>
                      </a:r>
                      <a:endParaRPr lang="en-US" dirty="0"/>
                    </a:p>
                  </a:txBody>
                  <a:tcPr/>
                </a:tc>
              </a:tr>
              <a:tr h="1747393">
                <a:tc>
                  <a:txBody>
                    <a:bodyPr/>
                    <a:lstStyle/>
                    <a:p>
                      <a:endParaRPr lang="es-ES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endParaRPr lang="es-ES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s-ES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Muerte de un Participante </a:t>
                      </a:r>
                      <a:r>
                        <a:rPr lang="es-ES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en el Plan.</a:t>
                      </a:r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El cónyuge sobreviviente</a:t>
                      </a:r>
                      <a:r>
                        <a:rPr lang="es-ES" baseline="0" dirty="0" smtClean="0"/>
                        <a:t> es elegible para recibir 100% de los beneficios del plan  si ha estado casado por 10 años o </a:t>
                      </a:r>
                      <a:r>
                        <a:rPr lang="es-ES" baseline="0" dirty="0" smtClean="0"/>
                        <a:t>mas. </a:t>
                      </a:r>
                      <a:r>
                        <a:rPr lang="es-ES" baseline="0" dirty="0" smtClean="0"/>
                        <a:t>De </a:t>
                      </a:r>
                      <a:r>
                        <a:rPr lang="es-ES" baseline="0" dirty="0" smtClean="0"/>
                        <a:t>lo contrario,  </a:t>
                      </a:r>
                      <a:r>
                        <a:rPr lang="es-ES" baseline="0" dirty="0" smtClean="0"/>
                        <a:t>recibirá en  proporción a los años que ha estado casada con el participante fallecido.</a:t>
                      </a:r>
                    </a:p>
                    <a:p>
                      <a:endParaRPr lang="es-ES" baseline="0" dirty="0" smtClean="0"/>
                    </a:p>
                    <a:p>
                      <a:r>
                        <a:rPr lang="es-ES" baseline="0" dirty="0" smtClean="0"/>
                        <a:t>Este beneficio es congelado y no es heredable por </a:t>
                      </a:r>
                      <a:r>
                        <a:rPr lang="es-ES" baseline="0" dirty="0" smtClean="0"/>
                        <a:t>otros.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en-US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Nuevo </a:t>
                      </a:r>
                      <a:r>
                        <a:rPr lang="en-US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matrimonio</a:t>
                      </a:r>
                      <a:r>
                        <a:rPr lang="en-US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de un </a:t>
                      </a:r>
                      <a:r>
                        <a:rPr lang="en-US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beneficiario</a:t>
                      </a:r>
                      <a:r>
                        <a:rPr lang="en-US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que</a:t>
                      </a:r>
                      <a:r>
                        <a:rPr lang="en-US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no </a:t>
                      </a:r>
                      <a:r>
                        <a:rPr lang="en-US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es</a:t>
                      </a:r>
                      <a:r>
                        <a:rPr lang="en-US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candidato</a:t>
                      </a:r>
                      <a:r>
                        <a:rPr lang="en-US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al Plan.</a:t>
                      </a:r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 el caso de un beneficiario que contrae matrimonio, </a:t>
                      </a:r>
                      <a:r>
                        <a:rPr lang="es-ES_tradn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ya sea con un participante</a:t>
                      </a:r>
                      <a:r>
                        <a:rPr lang="es-ES_tradnl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 no participante del Plan, </a:t>
                      </a:r>
                      <a:r>
                        <a:rPr lang="es-ES_tradn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cesarán </a:t>
                      </a:r>
                      <a:r>
                        <a:rPr lang="es-ES_tradn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los beneficio de </a:t>
                      </a:r>
                      <a:r>
                        <a:rPr lang="es-ES_tradn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beneficiario.</a:t>
                      </a:r>
                      <a:endParaRPr lang="en-US" sz="1200" kern="1200" dirty="0" smtClean="0">
                        <a:solidFill>
                          <a:schemeClr val="dk1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8298312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79512" y="0"/>
            <a:ext cx="57606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latinLnBrk="0"/>
            <a:r>
              <a:rPr lang="es-ES" sz="2400" b="1" dirty="0" smtClean="0">
                <a:solidFill>
                  <a:srgbClr val="432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"/>
              </a:rPr>
              <a:t>   Z </a:t>
            </a:r>
            <a:r>
              <a:rPr lang="es-ES" sz="2400" b="1" dirty="0">
                <a:solidFill>
                  <a:srgbClr val="432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"/>
              </a:rPr>
              <a:t>10 </a:t>
            </a:r>
            <a:r>
              <a:rPr lang="es-ES" sz="2400" b="1" dirty="0" smtClean="0">
                <a:solidFill>
                  <a:srgbClr val="432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"/>
              </a:rPr>
              <a:t>70 Beneficios para enviudados y nuevos matrimonios</a:t>
            </a:r>
            <a:endParaRPr lang="en-US" sz="2400" b="1" dirty="0">
              <a:solidFill>
                <a:srgbClr val="4322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/>
              <a:cs typeface="Segoe UI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126">
            <a:off x="5899400" y="-38867"/>
            <a:ext cx="858130" cy="8581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6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55286784"/>
              </p:ext>
            </p:extLst>
          </p:nvPr>
        </p:nvGraphicFramePr>
        <p:xfrm>
          <a:off x="107504" y="813557"/>
          <a:ext cx="8928992" cy="46939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8756"/>
                <a:gridCol w="5000236"/>
              </a:tblGrid>
              <a:tr h="355389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CASOS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REGULACIONES</a:t>
                      </a:r>
                      <a:endParaRPr lang="en-US" dirty="0"/>
                    </a:p>
                  </a:txBody>
                  <a:tcPr/>
                </a:tc>
              </a:tr>
              <a:tr h="2453644">
                <a:tc>
                  <a:txBody>
                    <a:bodyPr/>
                    <a:lstStyle/>
                    <a:p>
                      <a:endParaRPr lang="es-ES_tradnl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S_tradnl" sz="18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ES_tradnl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Nuevo matrimonio de un </a:t>
                      </a:r>
                      <a:r>
                        <a:rPr lang="es-ES_tradnl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Participante</a:t>
                      </a:r>
                      <a:r>
                        <a:rPr lang="es-ES_tradnl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_tradnl" sz="18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viudo.</a:t>
                      </a:r>
                      <a:endParaRPr lang="es-ES" b="0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 el conyugue nuevo </a:t>
                      </a:r>
                      <a:r>
                        <a:rPr lang="es-ES_tradnl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 es un participante</a:t>
                      </a:r>
                      <a:r>
                        <a:rPr lang="es-ES_tradn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del plan, </a:t>
                      </a:r>
                      <a:r>
                        <a:rPr lang="es-ES_tradn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seguirá recibiendo todos los beneficios </a:t>
                      </a:r>
                      <a:r>
                        <a:rPr lang="es-ES_tradn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que el plan ofrece y tenía en un matrimonio anterior</a:t>
                      </a:r>
                      <a:endParaRPr lang="en-US" sz="1200" kern="1200" dirty="0" smtClean="0">
                        <a:solidFill>
                          <a:schemeClr val="dk1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S" dirty="0"/>
                    </a:p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 el nuevo conyugue </a:t>
                      </a:r>
                      <a:r>
                        <a:rPr lang="es-ES_tradnl" sz="1800" b="1" i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 un participante</a:t>
                      </a:r>
                      <a:r>
                        <a:rPr lang="es-ES_tradn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del plan, (otro jubilado) </a:t>
                      </a:r>
                      <a:r>
                        <a:rPr lang="es-ES_tradn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los beneficio del primer conyugue cesarán</a:t>
                      </a:r>
                      <a:r>
                        <a:rPr lang="es-ES_tradn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el primero del mes después del matrimonio.</a:t>
                      </a:r>
                      <a:endParaRPr lang="en-US" sz="1200" kern="1200" dirty="0" smtClean="0">
                        <a:solidFill>
                          <a:schemeClr val="dk1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ES" dirty="0" smtClean="0"/>
                    </a:p>
                  </a:txBody>
                  <a:tcPr/>
                </a:tc>
              </a:tr>
              <a:tr h="1402083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 beneficiario</a:t>
                      </a:r>
                      <a:r>
                        <a:rPr lang="es-ES_tradnl" sz="1800" b="1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_tradnl" sz="1800" b="1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_tradnl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que es candidato se casa con un participante en el plan.</a:t>
                      </a:r>
                      <a:endParaRPr lang="en-US" sz="1200" b="0" i="0" kern="1200" dirty="0" smtClean="0">
                        <a:solidFill>
                          <a:schemeClr val="dk1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Seguirán los beneficios “heredados,” pero no más de dos beneficios en el nuevo matrimonio.</a:t>
                      </a:r>
                    </a:p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(nunca</a:t>
                      </a:r>
                      <a:r>
                        <a:rPr lang="es-ES_tradnl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ES_tradnl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recibirá 2 beneficios </a:t>
                      </a:r>
                      <a:r>
                        <a:rPr lang="es-ES_tradnl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por </a:t>
                      </a:r>
                      <a:r>
                        <a:rPr lang="es-ES_tradnl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herencia).</a:t>
                      </a:r>
                      <a:endParaRPr lang="en-US" sz="1200" b="1" kern="1200" dirty="0" smtClean="0">
                        <a:solidFill>
                          <a:schemeClr val="dk1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en-US" dirty="0"/>
                    </a:p>
                  </a:txBody>
                  <a:tcPr/>
                </a:tc>
              </a:tr>
              <a:tr h="355389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8298312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51520" y="123478"/>
            <a:ext cx="57606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latinLnBrk="0"/>
            <a:r>
              <a:rPr lang="es-ES" sz="2400" b="1">
                <a:solidFill>
                  <a:srgbClr val="432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"/>
              </a:rPr>
              <a:t>Beneficios que el Plan </a:t>
            </a:r>
            <a:r>
              <a:rPr lang="es-ES" sz="2400" b="1" smtClean="0">
                <a:solidFill>
                  <a:srgbClr val="432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"/>
              </a:rPr>
              <a:t>provee   Z </a:t>
            </a:r>
            <a:r>
              <a:rPr lang="es-ES" sz="2400" b="1">
                <a:solidFill>
                  <a:srgbClr val="4322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/>
                <a:cs typeface="Segoe UI"/>
              </a:rPr>
              <a:t>20 20</a:t>
            </a:r>
            <a:endParaRPr lang="en-US" sz="2400" b="1" dirty="0">
              <a:solidFill>
                <a:srgbClr val="4322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/>
              <a:cs typeface="Segoe UI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126">
            <a:off x="5899400" y="-38867"/>
            <a:ext cx="858130" cy="8581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6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02390887"/>
              </p:ext>
            </p:extLst>
          </p:nvPr>
        </p:nvGraphicFramePr>
        <p:xfrm>
          <a:off x="0" y="699542"/>
          <a:ext cx="8928992" cy="4942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8756"/>
                <a:gridCol w="500023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BENEFICIOS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REGULACIONES</a:t>
                      </a:r>
                      <a:endParaRPr lang="en-US" dirty="0"/>
                    </a:p>
                  </a:txBody>
                  <a:tcPr/>
                </a:tc>
              </a:tr>
              <a:tr h="1429360"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Bono</a:t>
                      </a:r>
                      <a:r>
                        <a:rPr lang="es-ES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por Dedicación al Servicio</a:t>
                      </a:r>
                      <a:endParaRPr lang="en-US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 Participantes viniendo</a:t>
                      </a:r>
                      <a:r>
                        <a:rPr lang="es-ES" baseline="0" dirty="0" smtClean="0"/>
                        <a:t> del Servicio Activo.    Máximo a recibir 6 meses de salario y ayudas al momento de entrar en el </a:t>
                      </a:r>
                      <a:r>
                        <a:rPr lang="es-ES" baseline="0" dirty="0" smtClean="0"/>
                        <a:t>Plan.  Este </a:t>
                      </a:r>
                      <a:r>
                        <a:rPr lang="es-ES" baseline="0" dirty="0" err="1" smtClean="0"/>
                        <a:t>maximo</a:t>
                      </a:r>
                      <a:r>
                        <a:rPr lang="es-ES" baseline="0" dirty="0" smtClean="0"/>
                        <a:t> se obtiene habiendo alcanzado 40 o mas años de servicio.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Una</a:t>
                      </a:r>
                      <a:r>
                        <a:rPr lang="es-ES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Pensión</a:t>
                      </a:r>
                    </a:p>
                    <a:p>
                      <a:pPr algn="ctr"/>
                      <a:endParaRPr lang="es-ES" b="1" baseline="0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Beneficio congelado por el resto de la vida del participante</a:t>
                      </a:r>
                      <a:r>
                        <a:rPr lang="es-ES" baseline="0" dirty="0" smtClean="0"/>
                        <a:t> en el Plan.</a:t>
                      </a:r>
                      <a:endParaRPr lang="en-US" dirty="0" smtClean="0"/>
                    </a:p>
                    <a:p>
                      <a:pPr algn="l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Un condicionado Bono mensual</a:t>
                      </a:r>
                    </a:p>
                    <a:p>
                      <a:pPr algn="ctr"/>
                      <a:endParaRPr lang="es-ES" b="1" dirty="0" smtClean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Participantes</a:t>
                      </a:r>
                      <a:r>
                        <a:rPr lang="es-ES" baseline="0" dirty="0" smtClean="0"/>
                        <a:t> viniendo del Servicio </a:t>
                      </a:r>
                      <a:r>
                        <a:rPr lang="es-ES" baseline="0" dirty="0" smtClean="0"/>
                        <a:t>Activo.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Ayuda de Renta</a:t>
                      </a:r>
                      <a:endParaRPr lang="en-US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 smtClean="0"/>
                        <a:t>Si  recibía ayuda</a:t>
                      </a:r>
                      <a:r>
                        <a:rPr lang="es-ES" baseline="0" dirty="0" smtClean="0"/>
                        <a:t> de renta </a:t>
                      </a:r>
                      <a:r>
                        <a:rPr lang="es-ES" dirty="0" smtClean="0"/>
                        <a:t> en servicio activo. Máximo</a:t>
                      </a:r>
                      <a:r>
                        <a:rPr lang="es-ES" baseline="0" dirty="0" smtClean="0"/>
                        <a:t> a recibir 25%.  Una ayuda por familia.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Bono de Cónyuge</a:t>
                      </a:r>
                      <a:endParaRPr lang="en-US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Si el participante es casado.  Beneficio congelado.</a:t>
                      </a:r>
                      <a:r>
                        <a:rPr lang="es-ES" baseline="0" dirty="0" smtClean="0"/>
                        <a:t>  Un beneficio por familia el que sea </a:t>
                      </a:r>
                      <a:r>
                        <a:rPr lang="es-ES" baseline="0" dirty="0" smtClean="0"/>
                        <a:t>mayor.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8488708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6000">
              <a:schemeClr val="accent1">
                <a:tint val="66000"/>
                <a:satMod val="160000"/>
              </a:schemeClr>
            </a:gs>
            <a:gs pos="55000">
              <a:schemeClr val="accent1">
                <a:tint val="44500"/>
                <a:satMod val="160000"/>
                <a:lumMod val="0"/>
                <a:lumOff val="10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/>
          <p:nvPr/>
        </p:nvSpPr>
        <p:spPr>
          <a:xfrm>
            <a:off x="5580112" y="0"/>
            <a:ext cx="3563888" cy="5143500"/>
          </a:xfrm>
          <a:custGeom>
            <a:avLst/>
            <a:gdLst>
              <a:gd name="connsiteX0" fmla="*/ 0 w 3275856"/>
              <a:gd name="connsiteY0" fmla="*/ 0 h 6858000"/>
              <a:gd name="connsiteX1" fmla="*/ 3275856 w 3275856"/>
              <a:gd name="connsiteY1" fmla="*/ 0 h 6858000"/>
              <a:gd name="connsiteX2" fmla="*/ 3275856 w 3275856"/>
              <a:gd name="connsiteY2" fmla="*/ 6858000 h 6858000"/>
              <a:gd name="connsiteX3" fmla="*/ 0 w 3275856"/>
              <a:gd name="connsiteY3" fmla="*/ 6858000 h 6858000"/>
              <a:gd name="connsiteX4" fmla="*/ 0 w 3275856"/>
              <a:gd name="connsiteY4" fmla="*/ 0 h 6858000"/>
              <a:gd name="connsiteX0" fmla="*/ 0 w 3275856"/>
              <a:gd name="connsiteY0" fmla="*/ 0 h 6858000"/>
              <a:gd name="connsiteX1" fmla="*/ 3275856 w 3275856"/>
              <a:gd name="connsiteY1" fmla="*/ 0 h 6858000"/>
              <a:gd name="connsiteX2" fmla="*/ 3275856 w 3275856"/>
              <a:gd name="connsiteY2" fmla="*/ 6858000 h 6858000"/>
              <a:gd name="connsiteX3" fmla="*/ 1793290 w 3275856"/>
              <a:gd name="connsiteY3" fmla="*/ 6858000 h 6858000"/>
              <a:gd name="connsiteX4" fmla="*/ 0 w 327585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5856" h="6858000">
                <a:moveTo>
                  <a:pt x="0" y="0"/>
                </a:moveTo>
                <a:lnTo>
                  <a:pt x="3275856" y="0"/>
                </a:lnTo>
                <a:lnTo>
                  <a:pt x="3275856" y="6858000"/>
                </a:lnTo>
                <a:lnTo>
                  <a:pt x="179329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5284820" y="1923678"/>
            <a:ext cx="417646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44000" tIns="0" rIns="144000" bIns="0">
            <a:spAutoFit/>
          </a:bodyPr>
          <a:lstStyle/>
          <a:p>
            <a:r>
              <a:rPr lang="en-US" altLang="ko-KR" sz="3200" b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RECURSOS Y HERRAMIENTAS DISPONIBLES</a:t>
            </a:r>
            <a:endParaRPr lang="en-US" altLang="ko-KR" sz="3400" b="1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364088" y="3401006"/>
            <a:ext cx="35393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sz="1600" smtClean="0">
                <a:solidFill>
                  <a:schemeClr val="bg1">
                    <a:lumMod val="50000"/>
                  </a:schemeClr>
                </a:solidFill>
              </a:rPr>
              <a:t>PLAN BENEFICIOS PARA EMPLEADOS </a:t>
            </a:r>
            <a:endParaRPr lang="es-DO" sz="16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56" y="1210178"/>
            <a:ext cx="6559199" cy="39333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857713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O" dirty="0" smtClean="0"/>
              <a:t>Herramienta Custodian FBO</a:t>
            </a:r>
            <a:endParaRPr lang="es-CO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 dirty="0" smtClean="0"/>
          </a:p>
          <a:p>
            <a:r>
              <a:rPr lang="es-CO" dirty="0" smtClean="0"/>
              <a:t>Demostración con Ejemplos</a:t>
            </a:r>
          </a:p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470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Cómo se calculaban los beneficios</a:t>
            </a:r>
            <a:endParaRPr lang="es-CO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CO" dirty="0" smtClean="0"/>
              <a:t>Anteriormente se publicaban unas tablas en el Manual de Reglamentos de la DIA.</a:t>
            </a:r>
          </a:p>
          <a:p>
            <a:r>
              <a:rPr lang="es-CO" dirty="0" smtClean="0"/>
              <a:t>Estas tablas eran consultadas cada vez que se presentaba un candidato, y se hacían cálculos manuales.</a:t>
            </a:r>
          </a:p>
          <a:p>
            <a:r>
              <a:rPr lang="es-CO" dirty="0" smtClean="0"/>
              <a:t>El proceso era dispendioso.</a:t>
            </a:r>
            <a:endParaRPr lang="es-CO" dirty="0"/>
          </a:p>
        </p:txBody>
      </p:sp>
      <p:pic>
        <p:nvPicPr>
          <p:cNvPr id="4" name="Picture 2" descr="http://thumbs.dreamstime.com/x/libro-grande-47478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43025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504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14351"/>
            <a:ext cx="8634842" cy="364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4414" y="1835498"/>
            <a:ext cx="897518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latinLnBrk="0"/>
            <a:r>
              <a:rPr lang="en-US" sz="115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¡</a:t>
            </a:r>
            <a:r>
              <a:rPr lang="en-US" sz="11500" b="1" spc="5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Ya</a:t>
            </a:r>
            <a:r>
              <a:rPr lang="en-US" sz="115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no MÁS!</a:t>
            </a:r>
            <a:endParaRPr lang="en-US" sz="115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866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Herramienta Custodian</a:t>
            </a:r>
            <a:endParaRPr lang="es-C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CO" dirty="0" smtClean="0"/>
              <a:t>Herramienta electrónica Custodian</a:t>
            </a:r>
          </a:p>
          <a:p>
            <a:r>
              <a:rPr lang="es-CO" dirty="0" smtClean="0"/>
              <a:t>Creada y actualizada permanentemente según los últimos reglamentos votados por la Junta la DIA.</a:t>
            </a:r>
          </a:p>
          <a:p>
            <a:r>
              <a:rPr lang="es-CO" dirty="0" smtClean="0"/>
              <a:t>Evita cometer errores al momento de la elegibilidad de los candidatos.</a:t>
            </a:r>
          </a:p>
          <a:p>
            <a:r>
              <a:rPr lang="es-CO" dirty="0" smtClean="0"/>
              <a:t>Facilita la obtención de los valores numéricos de beneficios y porcentajes.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865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91" y="260749"/>
            <a:ext cx="7820025" cy="462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ft Arrow 1"/>
          <p:cNvSpPr/>
          <p:nvPr/>
        </p:nvSpPr>
        <p:spPr>
          <a:xfrm>
            <a:off x="5105400" y="1771650"/>
            <a:ext cx="2286000" cy="4000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s-CO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01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6000">
              <a:schemeClr val="accent1">
                <a:tint val="66000"/>
                <a:satMod val="160000"/>
              </a:schemeClr>
            </a:gs>
            <a:gs pos="55000">
              <a:schemeClr val="accent1">
                <a:tint val="44500"/>
                <a:satMod val="160000"/>
                <a:lumMod val="0"/>
                <a:lumOff val="10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/>
          <p:nvPr/>
        </p:nvSpPr>
        <p:spPr>
          <a:xfrm>
            <a:off x="5580112" y="0"/>
            <a:ext cx="3563888" cy="5143500"/>
          </a:xfrm>
          <a:custGeom>
            <a:avLst/>
            <a:gdLst>
              <a:gd name="connsiteX0" fmla="*/ 0 w 3275856"/>
              <a:gd name="connsiteY0" fmla="*/ 0 h 6858000"/>
              <a:gd name="connsiteX1" fmla="*/ 3275856 w 3275856"/>
              <a:gd name="connsiteY1" fmla="*/ 0 h 6858000"/>
              <a:gd name="connsiteX2" fmla="*/ 3275856 w 3275856"/>
              <a:gd name="connsiteY2" fmla="*/ 6858000 h 6858000"/>
              <a:gd name="connsiteX3" fmla="*/ 0 w 3275856"/>
              <a:gd name="connsiteY3" fmla="*/ 6858000 h 6858000"/>
              <a:gd name="connsiteX4" fmla="*/ 0 w 3275856"/>
              <a:gd name="connsiteY4" fmla="*/ 0 h 6858000"/>
              <a:gd name="connsiteX0" fmla="*/ 0 w 3275856"/>
              <a:gd name="connsiteY0" fmla="*/ 0 h 6858000"/>
              <a:gd name="connsiteX1" fmla="*/ 3275856 w 3275856"/>
              <a:gd name="connsiteY1" fmla="*/ 0 h 6858000"/>
              <a:gd name="connsiteX2" fmla="*/ 3275856 w 3275856"/>
              <a:gd name="connsiteY2" fmla="*/ 6858000 h 6858000"/>
              <a:gd name="connsiteX3" fmla="*/ 1793290 w 3275856"/>
              <a:gd name="connsiteY3" fmla="*/ 6858000 h 6858000"/>
              <a:gd name="connsiteX4" fmla="*/ 0 w 327585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5856" h="6858000">
                <a:moveTo>
                  <a:pt x="0" y="0"/>
                </a:moveTo>
                <a:lnTo>
                  <a:pt x="3275856" y="0"/>
                </a:lnTo>
                <a:lnTo>
                  <a:pt x="3275856" y="6858000"/>
                </a:lnTo>
                <a:lnTo>
                  <a:pt x="179329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3370" y="195486"/>
            <a:ext cx="449999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44000" tIns="0" rIns="144000" bIns="0">
            <a:spAutoFit/>
          </a:bodyPr>
          <a:lstStyle/>
          <a:p>
            <a:r>
              <a:rPr lang="en-US" altLang="ko-KR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</a:rPr>
              <a:t>DEFINIENDO EL CONCEPTO </a:t>
            </a: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5595948" y="2427734"/>
            <a:ext cx="309634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44000" tIns="0" rIns="144000" bIns="0">
            <a:spAutoFit/>
          </a:bodyPr>
          <a:lstStyle/>
          <a:p>
            <a:r>
              <a:rPr lang="en-US" altLang="ko-KR" sz="36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맑은 고딕" pitchFamily="50" charset="-127"/>
                <a:cs typeface="Arial" pitchFamily="34" charset="0"/>
              </a:rPr>
              <a:t>PROPÓSITO</a:t>
            </a:r>
            <a:r>
              <a:rPr lang="en-US" altLang="ko-KR" sz="3600" b="1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5652120" y="2956471"/>
            <a:ext cx="3419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sz="1600" smtClean="0">
                <a:solidFill>
                  <a:schemeClr val="bg1">
                    <a:lumMod val="50000"/>
                  </a:schemeClr>
                </a:solidFill>
              </a:rPr>
              <a:t>PLAN BENEFICIOS PARA EMPLEADOS </a:t>
            </a:r>
            <a:endParaRPr lang="es-DO" sz="16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7" y="1299017"/>
            <a:ext cx="6448882" cy="38671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12386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 smtClean="0"/>
              <a:t>Ejemplo 1:  Participante que termina en Servicio Activo</a:t>
            </a:r>
            <a:endParaRPr lang="es-C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CO" dirty="0" smtClean="0"/>
              <a:t>Nombre:  Pedro Pérez</a:t>
            </a:r>
          </a:p>
          <a:p>
            <a:r>
              <a:rPr lang="es-CO" dirty="0" smtClean="0"/>
              <a:t>Años de Servicio:  </a:t>
            </a:r>
            <a:r>
              <a:rPr lang="es-CO" dirty="0" smtClean="0">
                <a:solidFill>
                  <a:srgbClr val="FF0000"/>
                </a:solidFill>
              </a:rPr>
              <a:t>42</a:t>
            </a:r>
          </a:p>
          <a:p>
            <a:r>
              <a:rPr lang="es-CO" dirty="0" smtClean="0"/>
              <a:t>Edad:  </a:t>
            </a:r>
            <a:r>
              <a:rPr lang="es-CO" dirty="0" smtClean="0">
                <a:solidFill>
                  <a:srgbClr val="FF0000"/>
                </a:solidFill>
              </a:rPr>
              <a:t>60</a:t>
            </a:r>
          </a:p>
          <a:p>
            <a:r>
              <a:rPr lang="es-CO" dirty="0" smtClean="0"/>
              <a:t>Factor de Porcentaje de Salario: 94%</a:t>
            </a:r>
          </a:p>
          <a:p>
            <a:r>
              <a:rPr lang="es-CO" dirty="0" smtClean="0"/>
              <a:t>Casado</a:t>
            </a:r>
          </a:p>
          <a:p>
            <a:r>
              <a:rPr lang="es-CO" dirty="0" smtClean="0"/>
              <a:t>Pastor</a:t>
            </a:r>
          </a:p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90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71451"/>
            <a:ext cx="8851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latinLnBrk="0"/>
            <a:r>
              <a:rPr lang="es-CO" sz="1400" b="1" i="1" dirty="0">
                <a:solidFill>
                  <a:prstClr val="black"/>
                </a:solidFill>
              </a:rPr>
              <a:t>Ejemplo 1:  Participante que termina en Servicio Activo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47605"/>
            <a:ext cx="8696326" cy="4048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483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1401"/>
            <a:ext cx="8807998" cy="4180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ame 3"/>
          <p:cNvSpPr/>
          <p:nvPr/>
        </p:nvSpPr>
        <p:spPr>
          <a:xfrm>
            <a:off x="5887340" y="1428750"/>
            <a:ext cx="762000" cy="342900"/>
          </a:xfrm>
          <a:prstGeom prst="frame">
            <a:avLst>
              <a:gd name="adj1" fmla="val 2371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s-CO">
              <a:solidFill>
                <a:prstClr val="black"/>
              </a:solidFill>
            </a:endParaRPr>
          </a:p>
        </p:txBody>
      </p:sp>
      <p:sp>
        <p:nvSpPr>
          <p:cNvPr id="5" name="Frame 4"/>
          <p:cNvSpPr/>
          <p:nvPr/>
        </p:nvSpPr>
        <p:spPr>
          <a:xfrm>
            <a:off x="2819400" y="2971800"/>
            <a:ext cx="685800" cy="457200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0"/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Frame 5"/>
          <p:cNvSpPr/>
          <p:nvPr/>
        </p:nvSpPr>
        <p:spPr>
          <a:xfrm>
            <a:off x="914400" y="3886200"/>
            <a:ext cx="3657600" cy="285750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0"/>
            <a:endParaRPr lang="es-CO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171451"/>
            <a:ext cx="8851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latinLnBrk="0"/>
            <a:r>
              <a:rPr lang="es-CO" sz="1400" b="1" i="1" dirty="0">
                <a:solidFill>
                  <a:prstClr val="black"/>
                </a:solidFill>
              </a:rPr>
              <a:t>Ejemplo 1:  Participante que termina en Servicio Activo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944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67580"/>
            <a:ext cx="8877300" cy="420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171451"/>
            <a:ext cx="8851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latinLnBrk="0"/>
            <a:r>
              <a:rPr lang="es-CO" sz="1400" b="1" i="1" dirty="0">
                <a:solidFill>
                  <a:prstClr val="black"/>
                </a:solidFill>
              </a:rPr>
              <a:t>Ejemplo 1:  Participante que termina en Servicio Activo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882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86" y="514350"/>
            <a:ext cx="8763454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ame 1"/>
          <p:cNvSpPr/>
          <p:nvPr/>
        </p:nvSpPr>
        <p:spPr>
          <a:xfrm>
            <a:off x="6180746" y="1396169"/>
            <a:ext cx="2209800" cy="457200"/>
          </a:xfrm>
          <a:prstGeom prst="fram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s-CO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71451"/>
            <a:ext cx="8851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latinLnBrk="0"/>
            <a:r>
              <a:rPr lang="es-CO" sz="1400" b="1" i="1" dirty="0">
                <a:solidFill>
                  <a:prstClr val="black"/>
                </a:solidFill>
              </a:rPr>
              <a:t>Ejemplo 1:  Participante que termina en Servicio Activo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416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50" y="514352"/>
            <a:ext cx="8329902" cy="411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171451"/>
            <a:ext cx="8851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latinLnBrk="0"/>
            <a:r>
              <a:rPr lang="es-CO" sz="1400" b="1" i="1" dirty="0">
                <a:solidFill>
                  <a:prstClr val="black"/>
                </a:solidFill>
              </a:rPr>
              <a:t>Ejemplo 1:  Participante que termina en Servicio Activo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4893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 smtClean="0"/>
              <a:t>Ejemplo 2:  Interrupción Permanente</a:t>
            </a:r>
            <a:endParaRPr lang="es-C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CO" dirty="0" smtClean="0"/>
              <a:t>Nombre:  Pedro Pérez</a:t>
            </a:r>
          </a:p>
          <a:p>
            <a:r>
              <a:rPr lang="es-CO" dirty="0" smtClean="0"/>
              <a:t>Años de Servicio:  </a:t>
            </a:r>
            <a:r>
              <a:rPr lang="es-CO" dirty="0" smtClean="0">
                <a:solidFill>
                  <a:srgbClr val="FF0000"/>
                </a:solidFill>
              </a:rPr>
              <a:t>31</a:t>
            </a:r>
          </a:p>
          <a:p>
            <a:r>
              <a:rPr lang="es-CO" dirty="0" smtClean="0"/>
              <a:t>Edad:  </a:t>
            </a:r>
            <a:r>
              <a:rPr lang="es-CO" dirty="0" smtClean="0">
                <a:solidFill>
                  <a:srgbClr val="FF0000"/>
                </a:solidFill>
              </a:rPr>
              <a:t>60</a:t>
            </a:r>
          </a:p>
          <a:p>
            <a:r>
              <a:rPr lang="es-CO" dirty="0" smtClean="0"/>
              <a:t>Factor de Porcentaje de Salario: 94%</a:t>
            </a:r>
          </a:p>
          <a:p>
            <a:r>
              <a:rPr lang="es-CO" dirty="0" smtClean="0"/>
              <a:t>Casado</a:t>
            </a:r>
          </a:p>
          <a:p>
            <a:r>
              <a:rPr lang="es-CO" dirty="0" smtClean="0"/>
              <a:t>Pastor</a:t>
            </a:r>
          </a:p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9920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99139"/>
            <a:ext cx="8820150" cy="414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ame 2"/>
          <p:cNvSpPr/>
          <p:nvPr/>
        </p:nvSpPr>
        <p:spPr>
          <a:xfrm>
            <a:off x="5887340" y="1428750"/>
            <a:ext cx="762000" cy="342900"/>
          </a:xfrm>
          <a:prstGeom prst="frame">
            <a:avLst>
              <a:gd name="adj1" fmla="val 2371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s-CO">
              <a:solidFill>
                <a:prstClr val="black"/>
              </a:solidFill>
            </a:endParaRPr>
          </a:p>
        </p:txBody>
      </p:sp>
      <p:sp>
        <p:nvSpPr>
          <p:cNvPr id="4" name="Frame 3"/>
          <p:cNvSpPr/>
          <p:nvPr/>
        </p:nvSpPr>
        <p:spPr>
          <a:xfrm>
            <a:off x="2819400" y="2971800"/>
            <a:ext cx="685800" cy="457200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0"/>
            <a:endParaRPr lang="es-CO">
              <a:solidFill>
                <a:prstClr val="black"/>
              </a:solidFill>
            </a:endParaRPr>
          </a:p>
        </p:txBody>
      </p:sp>
      <p:sp>
        <p:nvSpPr>
          <p:cNvPr id="5" name="Frame 4"/>
          <p:cNvSpPr/>
          <p:nvPr/>
        </p:nvSpPr>
        <p:spPr>
          <a:xfrm>
            <a:off x="914400" y="3886200"/>
            <a:ext cx="3657600" cy="285750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0"/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171451"/>
            <a:ext cx="8851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latinLnBrk="0"/>
            <a:r>
              <a:rPr lang="es-CO" sz="1400" b="1" i="1" dirty="0" smtClean="0">
                <a:solidFill>
                  <a:prstClr val="black"/>
                </a:solidFill>
              </a:rPr>
              <a:t>Ejemplo 2</a:t>
            </a:r>
            <a:r>
              <a:rPr lang="es-CO" sz="1400" b="1" i="1" dirty="0">
                <a:solidFill>
                  <a:prstClr val="black"/>
                </a:solidFill>
              </a:rPr>
              <a:t>:  Interrupción Permanente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021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No se puede calcular</a:t>
            </a:r>
            <a:endParaRPr lang="es-C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dirty="0" smtClean="0"/>
              <a:t>Este ejemplo de Interrupción Permanente de Servicio no puede procesarse porque no cumple la edad mínima requerida, 65 años.</a:t>
            </a:r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76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07749"/>
            <a:ext cx="8791576" cy="4128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ame 2"/>
          <p:cNvSpPr/>
          <p:nvPr/>
        </p:nvSpPr>
        <p:spPr>
          <a:xfrm>
            <a:off x="6180746" y="1428750"/>
            <a:ext cx="2209800" cy="457200"/>
          </a:xfrm>
          <a:prstGeom prst="fram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s-CO">
              <a:solidFill>
                <a:prstClr val="black"/>
              </a:solidFill>
            </a:endParaRPr>
          </a:p>
        </p:txBody>
      </p:sp>
      <p:sp>
        <p:nvSpPr>
          <p:cNvPr id="2" name="Down Arrow 1"/>
          <p:cNvSpPr/>
          <p:nvPr/>
        </p:nvSpPr>
        <p:spPr>
          <a:xfrm rot="1180586">
            <a:off x="6400800" y="1853371"/>
            <a:ext cx="609600" cy="11184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s-CO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171451"/>
            <a:ext cx="8851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latinLnBrk="0"/>
            <a:r>
              <a:rPr lang="es-CO" sz="1400" b="1" i="1" dirty="0" smtClean="0">
                <a:solidFill>
                  <a:prstClr val="black"/>
                </a:solidFill>
              </a:rPr>
              <a:t>Ejemplo 2</a:t>
            </a:r>
            <a:r>
              <a:rPr lang="es-CO" sz="1400" b="1" i="1" dirty="0">
                <a:solidFill>
                  <a:prstClr val="black"/>
                </a:solidFill>
              </a:rPr>
              <a:t>:  Interrupción Permanente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765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23528" y="195486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 smtClean="0">
                <a:latin typeface="+mj-lt"/>
                <a:cs typeface="Segoe UI" panose="020B0502040204020203" pitchFamily="34" charset="0"/>
              </a:rPr>
              <a:t>S</a:t>
            </a:r>
            <a:r>
              <a:rPr lang="en-US" sz="2000" dirty="0" err="1" smtClean="0">
                <a:latin typeface="+mj-lt"/>
                <a:cs typeface="Segoe UI" panose="020B0502040204020203" pitchFamily="34" charset="0"/>
              </a:rPr>
              <a:t>istema</a:t>
            </a:r>
            <a:r>
              <a:rPr lang="en-US" sz="2000" dirty="0" smtClean="0">
                <a:latin typeface="+mj-lt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+mj-lt"/>
                <a:cs typeface="Segoe UI" panose="020B0502040204020203" pitchFamily="34" charset="0"/>
              </a:rPr>
              <a:t>financiero</a:t>
            </a:r>
            <a:r>
              <a:rPr lang="en-US" sz="2000" dirty="0">
                <a:latin typeface="+mj-lt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+mj-lt"/>
                <a:cs typeface="Segoe UI" panose="020B0502040204020203" pitchFamily="34" charset="0"/>
              </a:rPr>
              <a:t>para</a:t>
            </a:r>
            <a:r>
              <a:rPr lang="en-US" sz="2000" dirty="0">
                <a:latin typeface="+mj-lt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+mj-lt"/>
                <a:cs typeface="Segoe UI" panose="020B0502040204020203" pitchFamily="34" charset="0"/>
              </a:rPr>
              <a:t>proveer</a:t>
            </a:r>
            <a:r>
              <a:rPr lang="en-US" sz="2000" dirty="0">
                <a:latin typeface="+mj-lt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+mj-lt"/>
                <a:cs typeface="Segoe UI" panose="020B0502040204020203" pitchFamily="34" charset="0"/>
              </a:rPr>
              <a:t>beneficios</a:t>
            </a:r>
            <a:r>
              <a:rPr lang="en-US" sz="2000" dirty="0">
                <a:latin typeface="+mj-lt"/>
                <a:cs typeface="Segoe UI" panose="020B0502040204020203" pitchFamily="34" charset="0"/>
              </a:rPr>
              <a:t> a los </a:t>
            </a:r>
            <a:r>
              <a:rPr lang="en-US" sz="2000" dirty="0" err="1">
                <a:latin typeface="+mj-lt"/>
                <a:cs typeface="Segoe UI" panose="020B0502040204020203" pitchFamily="34" charset="0"/>
              </a:rPr>
              <a:t>empleados</a:t>
            </a:r>
            <a:r>
              <a:rPr lang="en-US" sz="2000" dirty="0">
                <a:latin typeface="+mj-lt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+mj-lt"/>
                <a:cs typeface="Segoe UI" panose="020B0502040204020203" pitchFamily="34" charset="0"/>
              </a:rPr>
              <a:t>que</a:t>
            </a:r>
            <a:r>
              <a:rPr lang="en-US" sz="2000" dirty="0">
                <a:latin typeface="+mj-lt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+mj-lt"/>
                <a:cs typeface="Segoe UI" panose="020B0502040204020203" pitchFamily="34" charset="0"/>
              </a:rPr>
              <a:t>han</a:t>
            </a:r>
            <a:r>
              <a:rPr lang="en-US" sz="2000" dirty="0">
                <a:latin typeface="+mj-lt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+mj-lt"/>
                <a:cs typeface="Segoe UI" panose="020B0502040204020203" pitchFamily="34" charset="0"/>
              </a:rPr>
              <a:t>alcanzado</a:t>
            </a:r>
            <a:r>
              <a:rPr lang="en-US" sz="2000" dirty="0">
                <a:latin typeface="+mj-lt"/>
                <a:cs typeface="Segoe UI" panose="020B0502040204020203" pitchFamily="34" charset="0"/>
              </a:rPr>
              <a:t> </a:t>
            </a:r>
            <a:r>
              <a:rPr lang="en-US" sz="2000" dirty="0" smtClean="0">
                <a:latin typeface="+mj-lt"/>
                <a:cs typeface="Segoe UI" panose="020B0502040204020203" pitchFamily="34" charset="0"/>
              </a:rPr>
              <a:t> la </a:t>
            </a:r>
            <a:r>
              <a:rPr lang="en-US" sz="2000" dirty="0" err="1">
                <a:latin typeface="+mj-lt"/>
                <a:cs typeface="Segoe UI" panose="020B0502040204020203" pitchFamily="34" charset="0"/>
              </a:rPr>
              <a:t>edad</a:t>
            </a:r>
            <a:r>
              <a:rPr lang="en-US" sz="2000" dirty="0">
                <a:latin typeface="+mj-lt"/>
                <a:cs typeface="Segoe UI" panose="020B0502040204020203" pitchFamily="34" charset="0"/>
              </a:rPr>
              <a:t> y los </a:t>
            </a:r>
            <a:r>
              <a:rPr lang="en-US" sz="2000" dirty="0" err="1">
                <a:latin typeface="+mj-lt"/>
                <a:cs typeface="Segoe UI" panose="020B0502040204020203" pitchFamily="34" charset="0"/>
              </a:rPr>
              <a:t>años</a:t>
            </a:r>
            <a:r>
              <a:rPr lang="en-US" sz="2000" dirty="0">
                <a:latin typeface="+mj-lt"/>
                <a:cs typeface="Segoe UI" panose="020B0502040204020203" pitchFamily="34" charset="0"/>
              </a:rPr>
              <a:t> de </a:t>
            </a:r>
            <a:r>
              <a:rPr lang="en-US" sz="2000" dirty="0" err="1">
                <a:latin typeface="+mj-lt"/>
                <a:cs typeface="Segoe UI" panose="020B0502040204020203" pitchFamily="34" charset="0"/>
              </a:rPr>
              <a:t>servicio</a:t>
            </a:r>
            <a:r>
              <a:rPr lang="en-US" sz="2000" dirty="0">
                <a:latin typeface="+mj-lt"/>
                <a:cs typeface="Segoe UI" panose="020B0502040204020203" pitchFamily="34" charset="0"/>
              </a:rPr>
              <a:t> </a:t>
            </a:r>
            <a:r>
              <a:rPr lang="en-US" sz="2000" dirty="0" err="1" smtClean="0">
                <a:latin typeface="+mj-lt"/>
                <a:cs typeface="Segoe UI" panose="020B0502040204020203" pitchFamily="34" charset="0"/>
              </a:rPr>
              <a:t>requeridos</a:t>
            </a:r>
            <a:r>
              <a:rPr lang="en-US" sz="2000" dirty="0" smtClean="0">
                <a:latin typeface="+mj-lt"/>
                <a:cs typeface="Segoe UI" panose="020B0502040204020203" pitchFamily="34" charset="0"/>
              </a:rPr>
              <a:t> y </a:t>
            </a:r>
            <a:r>
              <a:rPr lang="en-US" sz="2000" dirty="0" err="1" smtClean="0">
                <a:latin typeface="+mj-lt"/>
                <a:cs typeface="Segoe UI" panose="020B0502040204020203" pitchFamily="34" charset="0"/>
              </a:rPr>
              <a:t>viniendo</a:t>
            </a:r>
            <a:r>
              <a:rPr lang="en-US" sz="2000" dirty="0" smtClean="0">
                <a:latin typeface="+mj-lt"/>
                <a:cs typeface="Segoe UI" panose="020B0502040204020203" pitchFamily="34" charset="0"/>
              </a:rPr>
              <a:t> del </a:t>
            </a:r>
            <a:r>
              <a:rPr lang="en-US" sz="2000" dirty="0" err="1" smtClean="0">
                <a:latin typeface="+mj-lt"/>
                <a:cs typeface="Segoe UI" panose="020B0502040204020203" pitchFamily="34" charset="0"/>
              </a:rPr>
              <a:t>servicio</a:t>
            </a:r>
            <a:r>
              <a:rPr lang="en-US" sz="2000" dirty="0" smtClean="0">
                <a:latin typeface="+mj-lt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+mj-lt"/>
                <a:cs typeface="Segoe UI" panose="020B0502040204020203" pitchFamily="34" charset="0"/>
              </a:rPr>
              <a:t>activo</a:t>
            </a:r>
            <a:r>
              <a:rPr lang="en-US" sz="2000" dirty="0">
                <a:latin typeface="+mj-lt"/>
                <a:cs typeface="Segoe UI" panose="020B0502040204020203" pitchFamily="34" charset="0"/>
              </a:rPr>
              <a:t> en el </a:t>
            </a:r>
            <a:endParaRPr lang="en-US" sz="2000" dirty="0" smtClean="0">
              <a:latin typeface="+mj-lt"/>
              <a:cs typeface="Segoe UI" panose="020B0502040204020203" pitchFamily="34" charset="0"/>
            </a:endParaRPr>
          </a:p>
          <a:p>
            <a:pPr algn="just"/>
            <a:r>
              <a:rPr lang="en-US" sz="2000" dirty="0" err="1" smtClean="0">
                <a:latin typeface="+mj-lt"/>
                <a:cs typeface="Segoe UI" panose="020B0502040204020203" pitchFamily="34" charset="0"/>
              </a:rPr>
              <a:t>territorio</a:t>
            </a:r>
            <a:r>
              <a:rPr lang="en-US" sz="2000" dirty="0" smtClean="0">
                <a:latin typeface="+mj-lt"/>
                <a:cs typeface="Segoe UI" panose="020B0502040204020203" pitchFamily="34" charset="0"/>
              </a:rPr>
              <a:t> </a:t>
            </a:r>
            <a:r>
              <a:rPr lang="en-US" sz="2000" dirty="0">
                <a:latin typeface="+mj-lt"/>
                <a:cs typeface="Segoe UI" panose="020B0502040204020203" pitchFamily="34" charset="0"/>
              </a:rPr>
              <a:t>de la </a:t>
            </a:r>
            <a:r>
              <a:rPr lang="en-US" sz="2000" dirty="0" err="1" smtClean="0">
                <a:latin typeface="+mj-lt"/>
                <a:cs typeface="Segoe UI" panose="020B0502040204020203" pitchFamily="34" charset="0"/>
              </a:rPr>
              <a:t>División</a:t>
            </a:r>
            <a:r>
              <a:rPr lang="en-US" sz="2000" dirty="0" smtClean="0">
                <a:latin typeface="+mj-lt"/>
                <a:cs typeface="Segoe UI" panose="020B0502040204020203" pitchFamily="34" charset="0"/>
              </a:rPr>
              <a:t> </a:t>
            </a:r>
            <a:r>
              <a:rPr lang="en-US" sz="2000" dirty="0" err="1" smtClean="0">
                <a:latin typeface="+mj-lt"/>
                <a:cs typeface="Segoe UI" panose="020B0502040204020203" pitchFamily="34" charset="0"/>
              </a:rPr>
              <a:t>Interamericana</a:t>
            </a:r>
            <a:r>
              <a:rPr lang="en-US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es-E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31" b="40969"/>
          <a:stretch/>
        </p:blipFill>
        <p:spPr>
          <a:xfrm>
            <a:off x="0" y="1816925"/>
            <a:ext cx="9144000" cy="34557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437603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Ejemplo 2</a:t>
            </a:r>
            <a:endParaRPr lang="es-C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dirty="0" smtClean="0"/>
              <a:t>Supongamos que sí tiene la edad requerida, digamos 66 años.</a:t>
            </a:r>
          </a:p>
          <a:p>
            <a:r>
              <a:rPr lang="es-CO" dirty="0" smtClean="0"/>
              <a:t>Pero sigue teniendo 31 años de servicio.</a:t>
            </a:r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727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485387"/>
            <a:ext cx="8886824" cy="417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ame 4"/>
          <p:cNvSpPr/>
          <p:nvPr/>
        </p:nvSpPr>
        <p:spPr>
          <a:xfrm>
            <a:off x="6180746" y="1396169"/>
            <a:ext cx="2209800" cy="457200"/>
          </a:xfrm>
          <a:prstGeom prst="fram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s-CO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71451"/>
            <a:ext cx="8851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latinLnBrk="0"/>
            <a:r>
              <a:rPr lang="es-CO" sz="1400" b="1" i="1" dirty="0" smtClean="0">
                <a:solidFill>
                  <a:prstClr val="black"/>
                </a:solidFill>
              </a:rPr>
              <a:t>Ejemplo 2</a:t>
            </a:r>
            <a:r>
              <a:rPr lang="es-CO" sz="1400" b="1" i="1" dirty="0">
                <a:solidFill>
                  <a:prstClr val="black"/>
                </a:solidFill>
              </a:rPr>
              <a:t>:  Interrupción Permanente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999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83955"/>
            <a:ext cx="8534400" cy="4175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171451"/>
            <a:ext cx="8851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latinLnBrk="0"/>
            <a:r>
              <a:rPr lang="es-CO" sz="1400" b="1" i="1" dirty="0" smtClean="0">
                <a:solidFill>
                  <a:prstClr val="black"/>
                </a:solidFill>
              </a:rPr>
              <a:t>Ejemplo 2</a:t>
            </a:r>
            <a:r>
              <a:rPr lang="es-CO" sz="1400" b="1" i="1" dirty="0">
                <a:solidFill>
                  <a:prstClr val="black"/>
                </a:solidFill>
              </a:rPr>
              <a:t>:  Interrupción Permanente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331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 smtClean="0"/>
              <a:t>Ejemplo 3:  IPS con menos de 30 años de servicio</a:t>
            </a:r>
            <a:endParaRPr lang="es-C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CO" dirty="0"/>
              <a:t>Nombre:  Pedro Pérez</a:t>
            </a:r>
          </a:p>
          <a:p>
            <a:r>
              <a:rPr lang="es-CO" dirty="0"/>
              <a:t>Años de Servicio:  </a:t>
            </a:r>
            <a:r>
              <a:rPr lang="es-CO" dirty="0" smtClean="0">
                <a:solidFill>
                  <a:srgbClr val="FF0000"/>
                </a:solidFill>
              </a:rPr>
              <a:t>28</a:t>
            </a:r>
          </a:p>
          <a:p>
            <a:r>
              <a:rPr lang="es-CO" dirty="0" smtClean="0"/>
              <a:t>Edad</a:t>
            </a:r>
            <a:r>
              <a:rPr lang="es-CO" dirty="0"/>
              <a:t>:  </a:t>
            </a:r>
            <a:r>
              <a:rPr lang="es-CO" dirty="0" smtClean="0">
                <a:solidFill>
                  <a:srgbClr val="FF0000"/>
                </a:solidFill>
              </a:rPr>
              <a:t>66</a:t>
            </a:r>
            <a:endParaRPr lang="es-CO" dirty="0">
              <a:solidFill>
                <a:srgbClr val="FF0000"/>
              </a:solidFill>
            </a:endParaRPr>
          </a:p>
          <a:p>
            <a:r>
              <a:rPr lang="es-CO" dirty="0"/>
              <a:t>Factor de Porcentaje de Salario: 94%</a:t>
            </a:r>
          </a:p>
          <a:p>
            <a:r>
              <a:rPr lang="es-CO" dirty="0"/>
              <a:t>Casado</a:t>
            </a:r>
          </a:p>
          <a:p>
            <a:r>
              <a:rPr lang="es-CO" dirty="0"/>
              <a:t>Pastor</a:t>
            </a:r>
          </a:p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586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3501"/>
            <a:ext cx="8848726" cy="41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ame 4"/>
          <p:cNvSpPr/>
          <p:nvPr/>
        </p:nvSpPr>
        <p:spPr>
          <a:xfrm>
            <a:off x="6180746" y="1396169"/>
            <a:ext cx="2209800" cy="457200"/>
          </a:xfrm>
          <a:prstGeom prst="fram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s-CO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71451"/>
            <a:ext cx="8851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latinLnBrk="0"/>
            <a:r>
              <a:rPr lang="es-CO" sz="1400" b="1" i="1" dirty="0">
                <a:solidFill>
                  <a:prstClr val="black"/>
                </a:solidFill>
              </a:rPr>
              <a:t>Ejemplo 3:  IPS con menos de 30 años de servicio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543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46" y="685800"/>
            <a:ext cx="7801708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171451"/>
            <a:ext cx="8851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latinLnBrk="0"/>
            <a:r>
              <a:rPr lang="es-CO" sz="1400" b="1" i="1" dirty="0">
                <a:solidFill>
                  <a:prstClr val="black"/>
                </a:solidFill>
              </a:rPr>
              <a:t>Ejemplo 3:  IPS con menos de 30 años de servicio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775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 smtClean="0"/>
              <a:t>Ejemplo 4:  Participante Anticipado con 60 años de edad</a:t>
            </a:r>
            <a:endParaRPr lang="es-C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CO" dirty="0"/>
              <a:t>Nombre:  </a:t>
            </a:r>
            <a:r>
              <a:rPr lang="es-CO" dirty="0" smtClean="0"/>
              <a:t>Juan Pérez</a:t>
            </a:r>
            <a:endParaRPr lang="es-CO" dirty="0"/>
          </a:p>
          <a:p>
            <a:r>
              <a:rPr lang="es-CO" dirty="0"/>
              <a:t>Años de Servicio:  </a:t>
            </a:r>
            <a:r>
              <a:rPr lang="es-CO" dirty="0" smtClean="0">
                <a:solidFill>
                  <a:srgbClr val="FF0000"/>
                </a:solidFill>
              </a:rPr>
              <a:t>30</a:t>
            </a:r>
            <a:endParaRPr lang="es-CO" dirty="0">
              <a:solidFill>
                <a:srgbClr val="FF0000"/>
              </a:solidFill>
            </a:endParaRPr>
          </a:p>
          <a:p>
            <a:r>
              <a:rPr lang="es-CO" dirty="0"/>
              <a:t>Edad:  </a:t>
            </a:r>
            <a:r>
              <a:rPr lang="es-CO" dirty="0" smtClean="0">
                <a:solidFill>
                  <a:srgbClr val="FF0000"/>
                </a:solidFill>
              </a:rPr>
              <a:t>60</a:t>
            </a:r>
            <a:endParaRPr lang="es-CO" dirty="0">
              <a:solidFill>
                <a:srgbClr val="FF0000"/>
              </a:solidFill>
            </a:endParaRPr>
          </a:p>
          <a:p>
            <a:r>
              <a:rPr lang="es-CO" dirty="0"/>
              <a:t>Factor de Porcentaje de Salario: 94%</a:t>
            </a:r>
          </a:p>
          <a:p>
            <a:r>
              <a:rPr lang="es-CO" dirty="0"/>
              <a:t>Casado</a:t>
            </a:r>
          </a:p>
          <a:p>
            <a:r>
              <a:rPr lang="es-CO" dirty="0" smtClean="0"/>
              <a:t>Pastor</a:t>
            </a:r>
            <a:endParaRPr lang="es-CO" dirty="0"/>
          </a:p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7911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87687"/>
            <a:ext cx="8943976" cy="4168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ame 4"/>
          <p:cNvSpPr/>
          <p:nvPr/>
        </p:nvSpPr>
        <p:spPr>
          <a:xfrm>
            <a:off x="6019800" y="1428750"/>
            <a:ext cx="685800" cy="285750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0"/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Frame 5"/>
          <p:cNvSpPr/>
          <p:nvPr/>
        </p:nvSpPr>
        <p:spPr>
          <a:xfrm>
            <a:off x="2735010" y="2961118"/>
            <a:ext cx="838200" cy="457200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0"/>
            <a:endParaRPr lang="es-CO">
              <a:solidFill>
                <a:prstClr val="black"/>
              </a:solidFill>
            </a:endParaRPr>
          </a:p>
        </p:txBody>
      </p:sp>
      <p:sp>
        <p:nvSpPr>
          <p:cNvPr id="7" name="Frame 6"/>
          <p:cNvSpPr/>
          <p:nvPr/>
        </p:nvSpPr>
        <p:spPr>
          <a:xfrm>
            <a:off x="753810" y="3771900"/>
            <a:ext cx="3048000" cy="400050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0"/>
            <a:endParaRPr lang="es-CO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673" y="171451"/>
            <a:ext cx="8851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latinLnBrk="0"/>
            <a:r>
              <a:rPr lang="es-CO" sz="1400" b="1" i="1" dirty="0">
                <a:solidFill>
                  <a:prstClr val="black"/>
                </a:solidFill>
              </a:rPr>
              <a:t>Ejemplo 4:  Participante Anticipado con 60 años de edad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657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92296"/>
            <a:ext cx="8840798" cy="415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ame 2"/>
          <p:cNvSpPr/>
          <p:nvPr/>
        </p:nvSpPr>
        <p:spPr>
          <a:xfrm>
            <a:off x="6180746" y="1396169"/>
            <a:ext cx="2209800" cy="457200"/>
          </a:xfrm>
          <a:prstGeom prst="fram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s-CO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91000" y="4286250"/>
            <a:ext cx="4267200" cy="74295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0"/>
            <a:r>
              <a:rPr lang="es-CO" b="1" dirty="0" smtClean="0">
                <a:solidFill>
                  <a:prstClr val="white"/>
                </a:solidFill>
              </a:rPr>
              <a:t>El candidato recibirá solamente el 75% de los beneficios por participación anticipada en el plan, hasta cumplir 63 años de edad.</a:t>
            </a:r>
            <a:endParaRPr lang="es-CO" b="1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7673" y="171451"/>
            <a:ext cx="8851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latinLnBrk="0"/>
            <a:r>
              <a:rPr lang="es-CO" sz="1400" b="1" i="1" dirty="0">
                <a:solidFill>
                  <a:prstClr val="black"/>
                </a:solidFill>
              </a:rPr>
              <a:t>Ejemplo 4:  Participante Anticipado con 60 años de edad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817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702" y="514352"/>
            <a:ext cx="6932596" cy="445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673" y="171451"/>
            <a:ext cx="8851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latinLnBrk="0"/>
            <a:r>
              <a:rPr lang="es-CO" sz="1400" b="1" i="1" dirty="0">
                <a:solidFill>
                  <a:prstClr val="black"/>
                </a:solidFill>
              </a:rPr>
              <a:t>Ejemplo 4:  Participante Anticipado con 60 años de edad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145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23528" y="3651870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>
                <a:latin typeface="+mj-lt"/>
                <a:cs typeface="Segoe UI" panose="020B0502040204020203" pitchFamily="34" charset="0"/>
              </a:rPr>
              <a:t>Es un plan de beneficios </a:t>
            </a:r>
            <a:r>
              <a:rPr lang="es-ES" sz="2400" b="1" dirty="0" smtClean="0">
                <a:latin typeface="+mj-lt"/>
                <a:cs typeface="Segoe UI" panose="020B0502040204020203" pitchFamily="34" charset="0"/>
              </a:rPr>
              <a:t>definidos</a:t>
            </a:r>
            <a:r>
              <a:rPr lang="es-ES" sz="2400" dirty="0" smtClean="0">
                <a:latin typeface="+mj-lt"/>
                <a:cs typeface="Segoe UI" panose="020B0502040204020203" pitchFamily="34" charset="0"/>
              </a:rPr>
              <a:t>. Significa  </a:t>
            </a:r>
            <a:r>
              <a:rPr lang="es-ES" sz="2400" dirty="0">
                <a:latin typeface="+mj-lt"/>
                <a:cs typeface="Segoe UI" panose="020B0502040204020203" pitchFamily="34" charset="0"/>
              </a:rPr>
              <a:t>que el empleado no </a:t>
            </a:r>
            <a:r>
              <a:rPr lang="es-ES" sz="2400" dirty="0" smtClean="0">
                <a:latin typeface="+mj-lt"/>
                <a:cs typeface="Segoe UI" panose="020B0502040204020203" pitchFamily="34" charset="0"/>
              </a:rPr>
              <a:t>              aporta </a:t>
            </a:r>
            <a:r>
              <a:rPr lang="es-ES" sz="2400" dirty="0">
                <a:latin typeface="+mj-lt"/>
                <a:cs typeface="Segoe UI" panose="020B0502040204020203" pitchFamily="34" charset="0"/>
              </a:rPr>
              <a:t>o contribuye para sus </a:t>
            </a:r>
            <a:r>
              <a:rPr lang="es-ES" sz="2400" dirty="0" smtClean="0">
                <a:latin typeface="+mj-lt"/>
                <a:cs typeface="Segoe UI" panose="020B0502040204020203" pitchFamily="34" charset="0"/>
              </a:rPr>
              <a:t>beneficios. Las </a:t>
            </a:r>
            <a:r>
              <a:rPr lang="es-ES" sz="2400" dirty="0">
                <a:latin typeface="+mj-lt"/>
                <a:cs typeface="Segoe UI" panose="020B0502040204020203" pitchFamily="34" charset="0"/>
              </a:rPr>
              <a:t>contribuciones son </a:t>
            </a:r>
            <a:r>
              <a:rPr lang="es-ES" sz="2400" dirty="0" smtClean="0">
                <a:latin typeface="+mj-lt"/>
                <a:cs typeface="Segoe UI" panose="020B0502040204020203" pitchFamily="34" charset="0"/>
              </a:rPr>
              <a:t>            hechas </a:t>
            </a:r>
            <a:r>
              <a:rPr lang="es-ES" sz="2400" dirty="0">
                <a:latin typeface="+mj-lt"/>
                <a:cs typeface="Segoe UI" panose="020B0502040204020203" pitchFamily="34" charset="0"/>
              </a:rPr>
              <a:t>por la </a:t>
            </a:r>
            <a:r>
              <a:rPr lang="es-ES" sz="2400" dirty="0" smtClean="0">
                <a:latin typeface="+mj-lt"/>
                <a:cs typeface="Segoe UI" panose="020B0502040204020203" pitchFamily="34" charset="0"/>
              </a:rPr>
              <a:t>organización </a:t>
            </a:r>
            <a:r>
              <a:rPr lang="es-ES" sz="2400" dirty="0">
                <a:latin typeface="+mj-lt"/>
                <a:cs typeface="Segoe UI" panose="020B0502040204020203" pitchFamily="34" charset="0"/>
              </a:rPr>
              <a:t>empleadora.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31" b="40969"/>
          <a:stretch/>
        </p:blipFill>
        <p:spPr>
          <a:xfrm>
            <a:off x="0" y="0"/>
            <a:ext cx="9144000" cy="345571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8065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 smtClean="0"/>
              <a:t>Ejemplo 5:  Participante Anticipado con 58 años de edad</a:t>
            </a:r>
            <a:endParaRPr lang="es-C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CO" dirty="0"/>
              <a:t>Nombre:  </a:t>
            </a:r>
            <a:r>
              <a:rPr lang="es-CO" dirty="0" smtClean="0"/>
              <a:t>Juan Pérez</a:t>
            </a:r>
            <a:endParaRPr lang="es-CO" dirty="0"/>
          </a:p>
          <a:p>
            <a:r>
              <a:rPr lang="es-CO" dirty="0"/>
              <a:t>Años de Servicio:  </a:t>
            </a:r>
            <a:r>
              <a:rPr lang="es-CO" dirty="0" smtClean="0">
                <a:solidFill>
                  <a:srgbClr val="FF0000"/>
                </a:solidFill>
              </a:rPr>
              <a:t>30</a:t>
            </a:r>
            <a:endParaRPr lang="es-CO" dirty="0">
              <a:solidFill>
                <a:srgbClr val="FF0000"/>
              </a:solidFill>
            </a:endParaRPr>
          </a:p>
          <a:p>
            <a:r>
              <a:rPr lang="es-CO" dirty="0"/>
              <a:t>Edad:  </a:t>
            </a:r>
            <a:r>
              <a:rPr lang="es-CO" dirty="0" smtClean="0">
                <a:solidFill>
                  <a:srgbClr val="FF0000"/>
                </a:solidFill>
              </a:rPr>
              <a:t>58</a:t>
            </a:r>
            <a:endParaRPr lang="es-CO" dirty="0">
              <a:solidFill>
                <a:srgbClr val="FF0000"/>
              </a:solidFill>
            </a:endParaRPr>
          </a:p>
          <a:p>
            <a:r>
              <a:rPr lang="es-CO" dirty="0"/>
              <a:t>Factor de Porcentaje de Salario: 94%</a:t>
            </a:r>
          </a:p>
          <a:p>
            <a:r>
              <a:rPr lang="es-CO" dirty="0"/>
              <a:t>Casado</a:t>
            </a:r>
          </a:p>
          <a:p>
            <a:r>
              <a:rPr lang="es-CO" dirty="0" smtClean="0"/>
              <a:t>Maestro/Profesor</a:t>
            </a:r>
            <a:endParaRPr lang="es-CO" dirty="0"/>
          </a:p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807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21599"/>
            <a:ext cx="8658226" cy="4100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ame 3"/>
          <p:cNvSpPr/>
          <p:nvPr/>
        </p:nvSpPr>
        <p:spPr>
          <a:xfrm>
            <a:off x="5943600" y="1428750"/>
            <a:ext cx="685800" cy="285750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0"/>
            <a:endParaRPr lang="es-CO">
              <a:solidFill>
                <a:prstClr val="black"/>
              </a:solidFill>
            </a:endParaRPr>
          </a:p>
        </p:txBody>
      </p:sp>
      <p:sp>
        <p:nvSpPr>
          <p:cNvPr id="5" name="Frame 4"/>
          <p:cNvSpPr/>
          <p:nvPr/>
        </p:nvSpPr>
        <p:spPr>
          <a:xfrm>
            <a:off x="2743200" y="2914650"/>
            <a:ext cx="838200" cy="457200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0"/>
            <a:endParaRPr lang="es-CO">
              <a:solidFill>
                <a:prstClr val="black"/>
              </a:solidFill>
            </a:endParaRPr>
          </a:p>
        </p:txBody>
      </p:sp>
      <p:sp>
        <p:nvSpPr>
          <p:cNvPr id="7" name="Frame 6"/>
          <p:cNvSpPr/>
          <p:nvPr/>
        </p:nvSpPr>
        <p:spPr>
          <a:xfrm>
            <a:off x="762000" y="3657600"/>
            <a:ext cx="3048000" cy="400050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0"/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673" y="171451"/>
            <a:ext cx="8851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latinLnBrk="0"/>
            <a:r>
              <a:rPr lang="es-CO" sz="1400" b="1" i="1" dirty="0">
                <a:solidFill>
                  <a:prstClr val="black"/>
                </a:solidFill>
              </a:rPr>
              <a:t>Ejemplo 5:  Participante Anticipado con 58 años de edad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83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52" y="514352"/>
            <a:ext cx="8722800" cy="411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ame 3"/>
          <p:cNvSpPr/>
          <p:nvPr/>
        </p:nvSpPr>
        <p:spPr>
          <a:xfrm>
            <a:off x="6180746" y="1396169"/>
            <a:ext cx="2209800" cy="457200"/>
          </a:xfrm>
          <a:prstGeom prst="fram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s-CO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91000" y="4286250"/>
            <a:ext cx="4267200" cy="74295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0"/>
            <a:r>
              <a:rPr lang="es-CO" b="1" dirty="0" smtClean="0">
                <a:solidFill>
                  <a:prstClr val="white"/>
                </a:solidFill>
              </a:rPr>
              <a:t>El candidato recibirá solamente el 60% de los beneficios por participación anticipada en el plan</a:t>
            </a:r>
            <a:endParaRPr lang="es-CO" b="1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7673" y="171451"/>
            <a:ext cx="8851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latinLnBrk="0"/>
            <a:r>
              <a:rPr lang="es-CO" sz="1400" b="1" i="1" dirty="0">
                <a:solidFill>
                  <a:prstClr val="black"/>
                </a:solidFill>
              </a:rPr>
              <a:t>Ejemplo 5:  Participante Anticipado con 58 años de edad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52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9853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4072"/>
            <a:ext cx="7924800" cy="4875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2" y="171449"/>
            <a:ext cx="281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latinLnBrk="0"/>
            <a:r>
              <a:rPr lang="es-CO" sz="1400" b="1" i="1" dirty="0">
                <a:solidFill>
                  <a:prstClr val="black"/>
                </a:solidFill>
              </a:rPr>
              <a:t>Ejemplo 5:  Participante Anticipado con 58 años de edad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051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 smtClean="0"/>
              <a:t>Ejemplo 6:  Participante Anticipado con 60 años de edad y 40 de servicio</a:t>
            </a:r>
            <a:endParaRPr lang="es-C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CO" dirty="0"/>
              <a:t>Nombre:  </a:t>
            </a:r>
            <a:r>
              <a:rPr lang="es-CO" dirty="0" smtClean="0"/>
              <a:t>Juan Pérez</a:t>
            </a:r>
            <a:endParaRPr lang="es-CO" dirty="0"/>
          </a:p>
          <a:p>
            <a:r>
              <a:rPr lang="es-CO" dirty="0"/>
              <a:t>Años de Servicio:  </a:t>
            </a:r>
            <a:r>
              <a:rPr lang="es-CO" dirty="0">
                <a:solidFill>
                  <a:srgbClr val="FF0000"/>
                </a:solidFill>
              </a:rPr>
              <a:t>4</a:t>
            </a:r>
            <a:r>
              <a:rPr lang="es-CO" dirty="0" smtClean="0">
                <a:solidFill>
                  <a:srgbClr val="FF0000"/>
                </a:solidFill>
              </a:rPr>
              <a:t>0</a:t>
            </a:r>
            <a:endParaRPr lang="es-CO" dirty="0">
              <a:solidFill>
                <a:srgbClr val="FF0000"/>
              </a:solidFill>
            </a:endParaRPr>
          </a:p>
          <a:p>
            <a:r>
              <a:rPr lang="es-CO" dirty="0"/>
              <a:t>Edad:  </a:t>
            </a:r>
            <a:r>
              <a:rPr lang="es-CO" dirty="0" smtClean="0">
                <a:solidFill>
                  <a:srgbClr val="FF0000"/>
                </a:solidFill>
              </a:rPr>
              <a:t>60</a:t>
            </a:r>
            <a:endParaRPr lang="es-CO" dirty="0">
              <a:solidFill>
                <a:srgbClr val="FF0000"/>
              </a:solidFill>
            </a:endParaRPr>
          </a:p>
          <a:p>
            <a:r>
              <a:rPr lang="es-CO" dirty="0"/>
              <a:t>Factor de Porcentaje de Salario: 94%</a:t>
            </a:r>
          </a:p>
          <a:p>
            <a:r>
              <a:rPr lang="es-CO" dirty="0"/>
              <a:t>Casado</a:t>
            </a:r>
          </a:p>
          <a:p>
            <a:r>
              <a:rPr lang="es-CO" dirty="0" smtClean="0"/>
              <a:t>Pastor</a:t>
            </a:r>
            <a:endParaRPr lang="es-CO" dirty="0"/>
          </a:p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830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07447"/>
            <a:ext cx="8801100" cy="412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ame 4"/>
          <p:cNvSpPr/>
          <p:nvPr/>
        </p:nvSpPr>
        <p:spPr>
          <a:xfrm>
            <a:off x="5943600" y="1428750"/>
            <a:ext cx="685800" cy="285750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0"/>
            <a:endParaRPr lang="es-CO">
              <a:solidFill>
                <a:prstClr val="black"/>
              </a:solidFill>
            </a:endParaRPr>
          </a:p>
        </p:txBody>
      </p:sp>
      <p:sp>
        <p:nvSpPr>
          <p:cNvPr id="6" name="Frame 5"/>
          <p:cNvSpPr/>
          <p:nvPr/>
        </p:nvSpPr>
        <p:spPr>
          <a:xfrm>
            <a:off x="2743200" y="2914650"/>
            <a:ext cx="838200" cy="457200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0"/>
            <a:endParaRPr lang="es-CO">
              <a:solidFill>
                <a:prstClr val="black"/>
              </a:solidFill>
            </a:endParaRPr>
          </a:p>
        </p:txBody>
      </p:sp>
      <p:sp>
        <p:nvSpPr>
          <p:cNvPr id="7" name="Frame 6"/>
          <p:cNvSpPr/>
          <p:nvPr/>
        </p:nvSpPr>
        <p:spPr>
          <a:xfrm>
            <a:off x="762000" y="3657600"/>
            <a:ext cx="3048000" cy="514350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0"/>
            <a:endParaRPr lang="es-CO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673" y="171451"/>
            <a:ext cx="8851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latinLnBrk="0"/>
            <a:r>
              <a:rPr lang="es-CO" sz="1400" b="1" i="1" dirty="0">
                <a:solidFill>
                  <a:prstClr val="black"/>
                </a:solidFill>
              </a:rPr>
              <a:t>Ejemplo 6:  Participante Anticipado con 60 años de edad y 40 de servicio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424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75" y="514352"/>
            <a:ext cx="8817718" cy="4114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ame 2"/>
          <p:cNvSpPr/>
          <p:nvPr/>
        </p:nvSpPr>
        <p:spPr>
          <a:xfrm>
            <a:off x="6180746" y="1396169"/>
            <a:ext cx="2209800" cy="457200"/>
          </a:xfrm>
          <a:prstGeom prst="fram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s-CO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91000" y="4286250"/>
            <a:ext cx="4267200" cy="74295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0"/>
            <a:r>
              <a:rPr lang="es-CO" b="1" dirty="0" smtClean="0">
                <a:solidFill>
                  <a:prstClr val="white"/>
                </a:solidFill>
              </a:rPr>
              <a:t>El candidato recibirá el 100% de los beneficios, sin penalidad del 25%</a:t>
            </a:r>
            <a:endParaRPr lang="es-CO" b="1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7673" y="171451"/>
            <a:ext cx="8851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latinLnBrk="0"/>
            <a:r>
              <a:rPr lang="es-CO" sz="1400" b="1" i="1" dirty="0">
                <a:solidFill>
                  <a:prstClr val="black"/>
                </a:solidFill>
              </a:rPr>
              <a:t>Ejemplo 6:  Participante Anticipado con 60 años de edad y 40 de servicio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75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21" y="571500"/>
            <a:ext cx="817196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673" y="171451"/>
            <a:ext cx="8851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latinLnBrk="0"/>
            <a:r>
              <a:rPr lang="es-CO" sz="1400" b="1" i="1" dirty="0">
                <a:solidFill>
                  <a:prstClr val="black"/>
                </a:solidFill>
              </a:rPr>
              <a:t>Ejemplo 6:  Participante Anticipado con 60 años de edad y 40 de servicio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170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CO" dirty="0" smtClean="0"/>
              <a:t>Recursos en Custodian</a:t>
            </a:r>
            <a:endParaRPr lang="es-C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407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Recursos Adicionales</a:t>
            </a:r>
            <a:endParaRPr lang="es-C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s-CO" dirty="0" smtClean="0"/>
              <a:t>Consulta de Tabla de Reglamento (en Custodian)</a:t>
            </a:r>
          </a:p>
          <a:p>
            <a:r>
              <a:rPr lang="es-CO" dirty="0" smtClean="0"/>
              <a:t>Tabla de Ayuda de Renta (Alquiler)</a:t>
            </a:r>
          </a:p>
          <a:p>
            <a:r>
              <a:rPr lang="es-CO" dirty="0" smtClean="0"/>
              <a:t>Consultar Reglamento Oficial del Plan de Beneficios</a:t>
            </a:r>
          </a:p>
          <a:p>
            <a:r>
              <a:rPr lang="es-CO" dirty="0"/>
              <a:t>Herramienta de Consulta en Excel</a:t>
            </a:r>
            <a:endParaRPr lang="es-CO" dirty="0" smtClean="0"/>
          </a:p>
          <a:p>
            <a:r>
              <a:rPr lang="es-CO" dirty="0" smtClean="0"/>
              <a:t>Próximamente: Consulta en la Web</a:t>
            </a:r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535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110636"/>
            <a:ext cx="5145034" cy="3429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5 Rectángulo"/>
          <p:cNvSpPr/>
          <p:nvPr/>
        </p:nvSpPr>
        <p:spPr>
          <a:xfrm>
            <a:off x="107504" y="1995687"/>
            <a:ext cx="61206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err="1"/>
              <a:t>Proveer</a:t>
            </a:r>
            <a:r>
              <a:rPr lang="en-US" sz="2000" dirty="0"/>
              <a:t> </a:t>
            </a:r>
            <a:r>
              <a:rPr lang="es-ES" sz="2000" dirty="0"/>
              <a:t>asistencia a los empleados que han pasado </a:t>
            </a:r>
            <a:endParaRPr lang="es-ES" sz="2000" dirty="0" smtClean="0"/>
          </a:p>
          <a:p>
            <a:pPr algn="just"/>
            <a:r>
              <a:rPr lang="es-ES" sz="2000" dirty="0" smtClean="0"/>
              <a:t>su </a:t>
            </a:r>
            <a:r>
              <a:rPr lang="es-ES" sz="2000" dirty="0"/>
              <a:t>vida en el </a:t>
            </a:r>
            <a:r>
              <a:rPr lang="es-ES" sz="2000" dirty="0" smtClean="0"/>
              <a:t>servicio </a:t>
            </a:r>
            <a:r>
              <a:rPr lang="es-ES" sz="2000" dirty="0"/>
              <a:t>dentro del territorio de los </a:t>
            </a:r>
            <a:endParaRPr lang="es-ES" sz="2000" dirty="0" smtClean="0"/>
          </a:p>
          <a:p>
            <a:pPr algn="just"/>
            <a:r>
              <a:rPr lang="es-ES" sz="2000" dirty="0" smtClean="0"/>
              <a:t>contribuyentes</a:t>
            </a:r>
            <a:r>
              <a:rPr lang="es-ES" sz="2000" dirty="0"/>
              <a:t>, y dar ayuda a sus  beneficiarios,  </a:t>
            </a:r>
            <a:endParaRPr lang="es-ES" sz="2000" dirty="0" smtClean="0"/>
          </a:p>
          <a:p>
            <a:pPr algn="just"/>
            <a:r>
              <a:rPr lang="es-ES" sz="2000" dirty="0" smtClean="0"/>
              <a:t>(</a:t>
            </a:r>
            <a:r>
              <a:rPr lang="es-ES" sz="2000" dirty="0"/>
              <a:t>Cónyuges y/o hijos dependientes</a:t>
            </a:r>
            <a:r>
              <a:rPr lang="es-ES" sz="2000" dirty="0" smtClean="0"/>
              <a:t>). Por </a:t>
            </a:r>
            <a:r>
              <a:rPr lang="es-ES" sz="2000" dirty="0"/>
              <a:t>lo tanto</a:t>
            </a:r>
            <a:r>
              <a:rPr lang="es-ES" sz="2000" dirty="0" smtClean="0"/>
              <a:t>,</a:t>
            </a:r>
          </a:p>
          <a:p>
            <a:pPr algn="just"/>
            <a:r>
              <a:rPr lang="es-ES" sz="2000" dirty="0" smtClean="0"/>
              <a:t>Quedan excluidos Padres</a:t>
            </a:r>
            <a:r>
              <a:rPr lang="es-ES" sz="2000" dirty="0"/>
              <a:t>, hermanos, hermanas, </a:t>
            </a:r>
            <a:r>
              <a:rPr lang="es-ES" sz="2000" dirty="0" smtClean="0"/>
              <a:t>hijos</a:t>
            </a:r>
          </a:p>
          <a:p>
            <a:pPr algn="just"/>
            <a:r>
              <a:rPr lang="es-ES" sz="2000" dirty="0" smtClean="0"/>
              <a:t> </a:t>
            </a:r>
            <a:r>
              <a:rPr lang="es-ES" sz="2000" dirty="0"/>
              <a:t>adultos y/o </a:t>
            </a:r>
            <a:r>
              <a:rPr lang="es-ES" sz="2000" dirty="0" smtClean="0"/>
              <a:t>casados</a:t>
            </a:r>
            <a:r>
              <a:rPr lang="es-ES" sz="2000" dirty="0"/>
              <a:t>, y otros familiares que no son </a:t>
            </a:r>
            <a:endParaRPr lang="es-ES" sz="2000" dirty="0" smtClean="0"/>
          </a:p>
          <a:p>
            <a:pPr algn="just"/>
            <a:r>
              <a:rPr lang="es-ES" sz="2000" dirty="0" smtClean="0"/>
              <a:t>candidatos para recibir </a:t>
            </a:r>
            <a:r>
              <a:rPr lang="es-ES" sz="2000" dirty="0"/>
              <a:t>los beneficios que el  Plan </a:t>
            </a:r>
            <a:r>
              <a:rPr lang="es-ES" sz="2000" dirty="0" smtClean="0"/>
              <a:t>provee, aunque sean dependientes total o parcial de un </a:t>
            </a:r>
          </a:p>
          <a:p>
            <a:pPr algn="just"/>
            <a:r>
              <a:rPr lang="es-ES" sz="2000" dirty="0" smtClean="0"/>
              <a:t>Participante del Plan.</a:t>
            </a:r>
            <a:endParaRPr lang="es-ES" sz="2000" dirty="0"/>
          </a:p>
        </p:txBody>
      </p:sp>
      <p:grpSp>
        <p:nvGrpSpPr>
          <p:cNvPr id="7" name="6 Grupo"/>
          <p:cNvGrpSpPr/>
          <p:nvPr/>
        </p:nvGrpSpPr>
        <p:grpSpPr>
          <a:xfrm>
            <a:off x="107504" y="888122"/>
            <a:ext cx="6264695" cy="575639"/>
            <a:chOff x="0" y="9135"/>
            <a:chExt cx="6264695" cy="575639"/>
          </a:xfrm>
        </p:grpSpPr>
        <p:sp>
          <p:nvSpPr>
            <p:cNvPr id="8" name="7 Rectángulo redondeado"/>
            <p:cNvSpPr/>
            <p:nvPr/>
          </p:nvSpPr>
          <p:spPr>
            <a:xfrm>
              <a:off x="0" y="9135"/>
              <a:ext cx="6264695" cy="575639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8 Rectángulo"/>
            <p:cNvSpPr/>
            <p:nvPr/>
          </p:nvSpPr>
          <p:spPr>
            <a:xfrm>
              <a:off x="28100" y="37235"/>
              <a:ext cx="6208495" cy="5194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DO" sz="2400" kern="1200" smtClean="0"/>
                <a:t>PROPÓSITO DEL PLAN</a:t>
              </a:r>
              <a:endParaRPr lang="es-ES" sz="2400" kern="1200"/>
            </a:p>
          </p:txBody>
        </p:sp>
      </p:grpSp>
    </p:spTree>
    <p:extLst>
      <p:ext uri="{BB962C8B-B14F-4D97-AF65-F5344CB8AC3E}">
        <p14:creationId xmlns="" xmlns:p14="http://schemas.microsoft.com/office/powerpoint/2010/main" val="188111354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91" y="260749"/>
            <a:ext cx="7820025" cy="462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eft Arrow 4"/>
          <p:cNvSpPr/>
          <p:nvPr/>
        </p:nvSpPr>
        <p:spPr>
          <a:xfrm>
            <a:off x="6781800" y="2971800"/>
            <a:ext cx="2286000" cy="4000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s-CO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60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39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135732"/>
            <a:ext cx="7600950" cy="487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19400" y="1771650"/>
            <a:ext cx="4953000" cy="914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r>
              <a:rPr lang="es-CO" sz="2000" b="1" dirty="0" smtClean="0">
                <a:solidFill>
                  <a:prstClr val="white"/>
                </a:solidFill>
              </a:rPr>
              <a:t>1) Escriba el rango de valores de los porcentajes de salario que desea consultar.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61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185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6" y="121445"/>
            <a:ext cx="7648575" cy="490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19400" y="1771650"/>
            <a:ext cx="4953000" cy="914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r>
              <a:rPr lang="es-CO" sz="2000" b="1" dirty="0">
                <a:solidFill>
                  <a:prstClr val="white"/>
                </a:solidFill>
              </a:rPr>
              <a:t>2</a:t>
            </a:r>
            <a:r>
              <a:rPr lang="es-CO" sz="2000" b="1" dirty="0" smtClean="0">
                <a:solidFill>
                  <a:prstClr val="white"/>
                </a:solidFill>
              </a:rPr>
              <a:t>) Haga clic en la tabla vacía (debajo de la palabra </a:t>
            </a:r>
            <a:r>
              <a:rPr lang="es-CO" sz="2000" b="1" dirty="0" err="1" smtClean="0">
                <a:solidFill>
                  <a:prstClr val="white"/>
                </a:solidFill>
              </a:rPr>
              <a:t>Years</a:t>
            </a:r>
            <a:r>
              <a:rPr lang="es-CO" sz="2000" b="1" dirty="0" smtClean="0">
                <a:solidFill>
                  <a:prstClr val="white"/>
                </a:solidFill>
              </a:rPr>
              <a:t>) para ver los datos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62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247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2875"/>
            <a:ext cx="76200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0" y="400050"/>
            <a:ext cx="4876800" cy="6286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r>
              <a:rPr lang="es-CO" sz="2000" b="1" dirty="0" smtClean="0">
                <a:solidFill>
                  <a:prstClr val="white"/>
                </a:solidFill>
              </a:rPr>
              <a:t>3) Consulte los datos que desee.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63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868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135732"/>
            <a:ext cx="7562850" cy="487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0" y="400050"/>
            <a:ext cx="4876800" cy="62865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atinLnBrk="0"/>
            <a:r>
              <a:rPr lang="es-CO" sz="2000" b="1" dirty="0">
                <a:solidFill>
                  <a:prstClr val="white"/>
                </a:solidFill>
              </a:rPr>
              <a:t>4</a:t>
            </a:r>
            <a:r>
              <a:rPr lang="es-CO" sz="2000" b="1" dirty="0" smtClean="0">
                <a:solidFill>
                  <a:prstClr val="white"/>
                </a:solidFill>
              </a:rPr>
              <a:t>) Haga clic en la pestaña Ayuda de Cónyuge para ver esa información también.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64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393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Tabla de Ayuda de Renta (Alquiler)</a:t>
            </a:r>
            <a:endParaRPr lang="es-CO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dirty="0" smtClean="0"/>
              <a:t>En el Menú Principal de Custodian hay un comando para abrir la tabla de Ayuda de Renta disponible.</a:t>
            </a:r>
            <a:endParaRPr lang="es-CO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65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54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91" y="260749"/>
            <a:ext cx="7820025" cy="462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ft Arrow 1"/>
          <p:cNvSpPr/>
          <p:nvPr/>
        </p:nvSpPr>
        <p:spPr>
          <a:xfrm>
            <a:off x="6019800" y="3314700"/>
            <a:ext cx="2286000" cy="4000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66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184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67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46511"/>
            <a:ext cx="4572000" cy="3850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Up Arrow Callout 5"/>
          <p:cNvSpPr/>
          <p:nvPr/>
        </p:nvSpPr>
        <p:spPr>
          <a:xfrm>
            <a:off x="4724400" y="1407319"/>
            <a:ext cx="2362200" cy="2000250"/>
          </a:xfrm>
          <a:prstGeom prst="upArrowCallout">
            <a:avLst>
              <a:gd name="adj1" fmla="val 25000"/>
              <a:gd name="adj2" fmla="val 25000"/>
              <a:gd name="adj3" fmla="val 21774"/>
              <a:gd name="adj4" fmla="val 6497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latinLnBrk="0"/>
            <a:r>
              <a:rPr lang="es-CO" sz="2000" b="1" dirty="0" smtClean="0">
                <a:solidFill>
                  <a:prstClr val="white"/>
                </a:solidFill>
              </a:rPr>
              <a:t>Clic para escoger la opción GENERAL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7673" y="171451"/>
            <a:ext cx="8851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latinLnBrk="0"/>
            <a:r>
              <a:rPr lang="es-CO" sz="1400" b="1" i="1" dirty="0" smtClean="0">
                <a:solidFill>
                  <a:prstClr val="black"/>
                </a:solidFill>
              </a:rPr>
              <a:t>Tabla de Ayuda </a:t>
            </a:r>
            <a:r>
              <a:rPr lang="es-CO" sz="1400" b="1" i="1" smtClean="0">
                <a:solidFill>
                  <a:prstClr val="black"/>
                </a:solidFill>
              </a:rPr>
              <a:t>de Renta</a:t>
            </a:r>
            <a:endParaRPr lang="es-CO" sz="14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374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68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91" y="642938"/>
            <a:ext cx="4619625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673" y="171451"/>
            <a:ext cx="8851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latinLnBrk="0"/>
            <a:r>
              <a:rPr lang="es-CO" sz="1400" b="1" i="1" dirty="0" smtClean="0">
                <a:solidFill>
                  <a:prstClr val="black"/>
                </a:solidFill>
              </a:rPr>
              <a:t>Tabla de Ayuda de Renta</a:t>
            </a:r>
            <a:endParaRPr lang="es-CO" sz="14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2559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/>
              <a:t>Consultar Reglamento Oficial del Plan de </a:t>
            </a:r>
            <a:r>
              <a:rPr lang="es-CO" dirty="0" smtClean="0"/>
              <a:t>Beneficios</a:t>
            </a:r>
            <a:endParaRPr lang="es-CO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O" dirty="0" smtClean="0"/>
              <a:t>En Custodian hay un acceso a la última versión de los reglamentos del Plan de Beneficios votados por la Junta de la División.</a:t>
            </a:r>
          </a:p>
          <a:p>
            <a:r>
              <a:rPr lang="es-CO" dirty="0" smtClean="0"/>
              <a:t>También del sitio Web de Custodian usted puede descargar el PDF de estos reglamentos.</a:t>
            </a:r>
            <a:endParaRPr lang="es-CO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69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309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6000">
              <a:schemeClr val="accent1">
                <a:tint val="66000"/>
                <a:satMod val="160000"/>
              </a:schemeClr>
            </a:gs>
            <a:gs pos="55000">
              <a:schemeClr val="accent1">
                <a:tint val="44500"/>
                <a:satMod val="160000"/>
                <a:lumMod val="0"/>
                <a:lumOff val="10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/>
          <p:nvPr/>
        </p:nvSpPr>
        <p:spPr>
          <a:xfrm>
            <a:off x="5580112" y="0"/>
            <a:ext cx="3563888" cy="5143500"/>
          </a:xfrm>
          <a:custGeom>
            <a:avLst/>
            <a:gdLst>
              <a:gd name="connsiteX0" fmla="*/ 0 w 3275856"/>
              <a:gd name="connsiteY0" fmla="*/ 0 h 6858000"/>
              <a:gd name="connsiteX1" fmla="*/ 3275856 w 3275856"/>
              <a:gd name="connsiteY1" fmla="*/ 0 h 6858000"/>
              <a:gd name="connsiteX2" fmla="*/ 3275856 w 3275856"/>
              <a:gd name="connsiteY2" fmla="*/ 6858000 h 6858000"/>
              <a:gd name="connsiteX3" fmla="*/ 0 w 3275856"/>
              <a:gd name="connsiteY3" fmla="*/ 6858000 h 6858000"/>
              <a:gd name="connsiteX4" fmla="*/ 0 w 3275856"/>
              <a:gd name="connsiteY4" fmla="*/ 0 h 6858000"/>
              <a:gd name="connsiteX0" fmla="*/ 0 w 3275856"/>
              <a:gd name="connsiteY0" fmla="*/ 0 h 6858000"/>
              <a:gd name="connsiteX1" fmla="*/ 3275856 w 3275856"/>
              <a:gd name="connsiteY1" fmla="*/ 0 h 6858000"/>
              <a:gd name="connsiteX2" fmla="*/ 3275856 w 3275856"/>
              <a:gd name="connsiteY2" fmla="*/ 6858000 h 6858000"/>
              <a:gd name="connsiteX3" fmla="*/ 1793290 w 3275856"/>
              <a:gd name="connsiteY3" fmla="*/ 6858000 h 6858000"/>
              <a:gd name="connsiteX4" fmla="*/ 0 w 327585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5856" h="6858000">
                <a:moveTo>
                  <a:pt x="0" y="0"/>
                </a:moveTo>
                <a:lnTo>
                  <a:pt x="3275856" y="0"/>
                </a:lnTo>
                <a:lnTo>
                  <a:pt x="3275856" y="6858000"/>
                </a:lnTo>
                <a:lnTo>
                  <a:pt x="179329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5273824" y="2604713"/>
            <a:ext cx="41764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44000" tIns="0" rIns="144000" bIns="0">
            <a:spAutoFit/>
          </a:bodyPr>
          <a:lstStyle/>
          <a:p>
            <a:r>
              <a:rPr lang="en-US" altLang="ko-KR" sz="3200" b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GENERALIDADES</a:t>
            </a:r>
            <a:r>
              <a:rPr lang="en-US" altLang="ko-KR" sz="34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5436096" y="3100582"/>
            <a:ext cx="3546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sz="1600" smtClean="0">
                <a:solidFill>
                  <a:schemeClr val="bg1">
                    <a:lumMod val="50000"/>
                  </a:schemeClr>
                </a:solidFill>
              </a:rPr>
              <a:t>PLAN BENEFICIOS PARA EMPLEADOS </a:t>
            </a:r>
            <a:endParaRPr lang="es-DO" sz="16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56" y="1210178"/>
            <a:ext cx="6559199" cy="39333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565497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91" y="260749"/>
            <a:ext cx="7820025" cy="462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ft Arrow 1"/>
          <p:cNvSpPr/>
          <p:nvPr/>
        </p:nvSpPr>
        <p:spPr>
          <a:xfrm>
            <a:off x="6019800" y="3886200"/>
            <a:ext cx="2286000" cy="4000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70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58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Menú de Reglamentos</a:t>
            </a:r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71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3" y="1543051"/>
            <a:ext cx="6467475" cy="295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eft Arrow 6"/>
          <p:cNvSpPr/>
          <p:nvPr/>
        </p:nvSpPr>
        <p:spPr>
          <a:xfrm rot="10800000">
            <a:off x="6810375" y="3543301"/>
            <a:ext cx="2286000" cy="4000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s-CO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981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72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314262"/>
            <a:ext cx="7486650" cy="451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6267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CO" dirty="0" smtClean="0"/>
              <a:t>Cómo obtener la herramienta Custodian</a:t>
            </a:r>
            <a:endParaRPr lang="es-C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73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458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Cómo obtener la herramienta</a:t>
            </a:r>
            <a:endParaRPr lang="es-C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CO" dirty="0" smtClean="0"/>
              <a:t>Entre a Internet a la siguiente dirección:</a:t>
            </a:r>
          </a:p>
          <a:p>
            <a:pPr marL="0" indent="0">
              <a:buNone/>
            </a:pPr>
            <a:endParaRPr lang="es-CO" dirty="0"/>
          </a:p>
          <a:p>
            <a:pPr marL="0" indent="0">
              <a:buNone/>
            </a:pPr>
            <a:r>
              <a:rPr lang="es-CO" dirty="0">
                <a:hlinkClick r:id="rId2"/>
              </a:rPr>
              <a:t>https://</a:t>
            </a:r>
            <a:r>
              <a:rPr lang="es-CO" dirty="0" smtClean="0">
                <a:hlinkClick r:id="rId2"/>
              </a:rPr>
              <a:t>tesoreria.interamerica.org/Custodian</a:t>
            </a:r>
            <a:endParaRPr lang="es-CO" dirty="0" smtClean="0"/>
          </a:p>
          <a:p>
            <a:pPr marL="0" indent="0">
              <a:buNone/>
            </a:pPr>
            <a:endParaRPr lang="es-CO" dirty="0"/>
          </a:p>
          <a:p>
            <a:pPr marL="0" indent="0">
              <a:buNone/>
            </a:pPr>
            <a:r>
              <a:rPr lang="es-CO" dirty="0" smtClean="0"/>
              <a:t>Siga las instrucciones y descargue el software.</a:t>
            </a:r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74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532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3026"/>
            <a:ext cx="8135154" cy="493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75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5983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O" smtClean="0"/>
              <a:t>Recursos </a:t>
            </a:r>
            <a:r>
              <a:rPr lang="es-CO" dirty="0" smtClean="0"/>
              <a:t>en Excel</a:t>
            </a:r>
            <a:endParaRPr lang="es-CO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76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493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Herramienta de Consulta en Excel</a:t>
            </a:r>
            <a:endParaRPr lang="es-C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s-CO" sz="2800" dirty="0" smtClean="0"/>
              <a:t>Tenemos un sencillo archivo de Excel interactivo, que le permite encontrar los valores de beneficios colocando apenas unos parámetros.</a:t>
            </a:r>
          </a:p>
          <a:p>
            <a:r>
              <a:rPr lang="es-CO" sz="2800" dirty="0" smtClean="0"/>
              <a:t>También podrá consultar dentro del archivo las tabla del reglamento.</a:t>
            </a:r>
          </a:p>
          <a:p>
            <a:r>
              <a:rPr lang="es-CO" sz="2800" dirty="0" smtClean="0"/>
              <a:t>No permite hacer todas las excepciones y bifurcaciones pero al menos da los valores de factor de pensión y ayudas básicas.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77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876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78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" y="1028701"/>
            <a:ext cx="8162926" cy="3004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97673" y="171451"/>
            <a:ext cx="8851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latinLnBrk="0"/>
            <a:r>
              <a:rPr lang="es-CO" sz="1400" b="1" i="1" dirty="0" smtClean="0">
                <a:solidFill>
                  <a:prstClr val="black"/>
                </a:solidFill>
              </a:rPr>
              <a:t>Recursos en Excel</a:t>
            </a:r>
            <a:endParaRPr lang="es-CO" sz="14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379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79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4290"/>
            <a:ext cx="8210550" cy="301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673" y="171451"/>
            <a:ext cx="8851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latinLnBrk="0"/>
            <a:r>
              <a:rPr lang="es-CO" sz="1400" b="1" i="1" dirty="0" smtClean="0">
                <a:solidFill>
                  <a:prstClr val="black"/>
                </a:solidFill>
              </a:rPr>
              <a:t>Recursos en Excel</a:t>
            </a:r>
            <a:endParaRPr lang="es-CO" sz="14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727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02" y="2427734"/>
            <a:ext cx="4170641" cy="2715766"/>
          </a:xfrm>
          <a:prstGeom prst="rect">
            <a:avLst/>
          </a:prstGeom>
        </p:spPr>
      </p:pic>
      <p:graphicFrame>
        <p:nvGraphicFramePr>
          <p:cNvPr id="7" name="6 Diagrama"/>
          <p:cNvGraphicFramePr/>
          <p:nvPr>
            <p:extLst>
              <p:ext uri="{D42A27DB-BD31-4B8C-83A1-F6EECF244321}">
                <p14:modId xmlns="" xmlns:p14="http://schemas.microsoft.com/office/powerpoint/2010/main" val="2550303485"/>
              </p:ext>
            </p:extLst>
          </p:nvPr>
        </p:nvGraphicFramePr>
        <p:xfrm>
          <a:off x="181466" y="0"/>
          <a:ext cx="5974709" cy="1563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3182809" y="1707654"/>
            <a:ext cx="6586269" cy="3119214"/>
          </a:xfrm>
          <a:prstGeom prst="rect">
            <a:avLst/>
          </a:prstGeom>
        </p:spPr>
        <p:txBody>
          <a:bodyPr>
            <a:normAutofit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  <a:cs typeface="Arial" pitchFamily="34" charset="0"/>
              </a:rPr>
              <a:t>Año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  <a:cs typeface="Arial" pitchFamily="34" charset="0"/>
              </a:rPr>
              <a:t> 2003 –Antes y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  <a:cs typeface="Arial" pitchFamily="34" charset="0"/>
              </a:rPr>
              <a:t>Después</a:t>
            </a: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PhagsPa" panose="020B0502040204020203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  <a:cs typeface="Arial" pitchFamily="34" charset="0"/>
              </a:rPr>
              <a:t>24 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  <a:cs typeface="Arial" pitchFamily="34" charset="0"/>
              </a:rPr>
              <a:t>Organizaciones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  <a:cs typeface="Arial" pitchFamily="34" charset="0"/>
              </a:rPr>
              <a:t>dueñas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  <a:cs typeface="Arial" pitchFamily="34" charset="0"/>
              </a:rPr>
              <a:t> de un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  <a:cs typeface="Arial" pitchFamily="34" charset="0"/>
              </a:rPr>
              <a:t>Saldo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  <a:cs typeface="Arial" pitchFamily="34" charset="0"/>
              </a:rPr>
              <a:t> de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  <a:cs typeface="Arial" pitchFamily="34" charset="0"/>
              </a:rPr>
              <a:t>Fondo</a:t>
            </a: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PhagsPa" panose="020B0502040204020203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  <a:cs typeface="Arial" pitchFamily="34" charset="0"/>
              </a:rPr>
              <a:t>1200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  <a:cs typeface="Arial" pitchFamily="34" charset="0"/>
              </a:rPr>
              <a:t>Organizaciones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  <a:cs typeface="Arial" pitchFamily="34" charset="0"/>
              </a:rPr>
              <a:t>Contribuyentes</a:t>
            </a:r>
            <a:endParaRPr lang="en-US" sz="2000" dirty="0" smtClean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PhagsPa" panose="020B0502040204020203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  <a:cs typeface="Arial" pitchFamily="34" charset="0"/>
              </a:rPr>
              <a:t>Estados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  <a:cs typeface="Arial" pitchFamily="34" charset="0"/>
              </a:rPr>
              <a:t>Financieros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  <a:cs typeface="Arial" pitchFamily="34" charset="0"/>
              </a:rPr>
              <a:t>por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  <a:cs typeface="Arial" pitchFamily="34" charset="0"/>
              </a:rPr>
              <a:t>cada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  <a:cs typeface="Arial" pitchFamily="34" charset="0"/>
              </a:rPr>
              <a:t>saldo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  <a:cs typeface="Arial" pitchFamily="34" charset="0"/>
              </a:rPr>
              <a:t> de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  <a:cs typeface="Arial" pitchFamily="34" charset="0"/>
              </a:rPr>
              <a:t>fondo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  <a:cs typeface="Arial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  <a:cs typeface="Arial" pitchFamily="34" charset="0"/>
              </a:rPr>
              <a:t>2800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  <a:cs typeface="Arial" pitchFamily="34" charset="0"/>
              </a:rPr>
              <a:t>Participantes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  <a:cs typeface="Arial" pitchFamily="34" charset="0"/>
              </a:rPr>
              <a:t> –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  <a:cs typeface="Arial" pitchFamily="34" charset="0"/>
              </a:rPr>
              <a:t>Diciembre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  <a:cs typeface="Arial" pitchFamily="34" charset="0"/>
              </a:rPr>
              <a:t> 2015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  <a:cs typeface="Arial" pitchFamily="34" charset="0"/>
              </a:rPr>
              <a:t>180 a 200 participates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  <a:cs typeface="Arial" pitchFamily="34" charset="0"/>
              </a:rPr>
              <a:t>nuevos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  <a:cs typeface="Arial" pitchFamily="34" charset="0"/>
              </a:rPr>
              <a:t>cada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PhagsPa" panose="020B0502040204020203" pitchFamily="34" charset="0"/>
                <a:cs typeface="Arial" pitchFamily="34" charset="0"/>
              </a:rPr>
              <a:t>año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2400" dirty="0" smtClean="0">
              <a:latin typeface="Arial Black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 smtClean="0">
              <a:latin typeface="Arial Black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400" dirty="0" smtClean="0">
              <a:latin typeface="Arial Black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 smtClean="0">
              <a:latin typeface="Arial Black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 smtClean="0">
              <a:latin typeface="Arial Black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 smtClean="0">
              <a:latin typeface="Arial Black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 smtClean="0">
              <a:latin typeface="Arial Black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 smtClean="0">
              <a:latin typeface="Arial Black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 smtClean="0">
              <a:latin typeface="Arial Black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 smtClean="0">
              <a:latin typeface="Arial Black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 smtClean="0">
              <a:latin typeface="Arial Black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 smtClean="0">
              <a:latin typeface="Arial Black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 smtClean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81599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Tabla de Ayuda de Renta</a:t>
            </a:r>
            <a:endParaRPr lang="es-CO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CO" dirty="0" smtClean="0"/>
              <a:t>También hay una hoja con los datos de la Ayuda de Renta (Alquiler).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80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28726"/>
            <a:ext cx="4190548" cy="318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9805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Dónde está el archivo</a:t>
            </a:r>
            <a:endParaRPr lang="es-CO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O" dirty="0" smtClean="0"/>
              <a:t>El archivo también se puede descargar de la página de Custodian:</a:t>
            </a:r>
          </a:p>
          <a:p>
            <a:endParaRPr lang="es-CO" dirty="0" smtClean="0"/>
          </a:p>
          <a:p>
            <a:pPr marL="0" indent="0">
              <a:buNone/>
            </a:pPr>
            <a:r>
              <a:rPr lang="es-CO" dirty="0">
                <a:hlinkClick r:id="rId2"/>
              </a:rPr>
              <a:t>https://tesoreria.interamerica.org/Custodian</a:t>
            </a:r>
            <a:endParaRPr lang="es-CO" dirty="0"/>
          </a:p>
          <a:p>
            <a:endParaRPr lang="es-CO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81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665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Debe habilitar las macros en Excel</a:t>
            </a:r>
            <a:endParaRPr lang="es-C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CO" dirty="0"/>
              <a:t>Atención:  </a:t>
            </a:r>
            <a:endParaRPr lang="es-CO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s-CO" dirty="0" smtClean="0"/>
              <a:t>Al </a:t>
            </a:r>
            <a:r>
              <a:rPr lang="es-CO" dirty="0"/>
              <a:t>abrir el archivo, debe HABILITAR LAS MACROS para que funcione.  </a:t>
            </a:r>
            <a:endParaRPr lang="es-CO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s-CO" dirty="0" smtClean="0"/>
              <a:t>Excel </a:t>
            </a:r>
            <a:r>
              <a:rPr lang="es-CO" dirty="0"/>
              <a:t>previene abrir archivos con macros. Si no habilita esto, ¡no funcionará</a:t>
            </a:r>
            <a:r>
              <a:rPr lang="es-CO" dirty="0" smtClean="0"/>
              <a:t>!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s-CO" dirty="0" smtClean="0"/>
              <a:t>Simplemente haga clic en el botón </a:t>
            </a:r>
            <a:r>
              <a:rPr lang="es-CO" i="1" dirty="0" smtClean="0"/>
              <a:t>Habilitar contenido </a:t>
            </a:r>
            <a:r>
              <a:rPr lang="es-CO" dirty="0" smtClean="0"/>
              <a:t>que aparece arriba, en la barra de seguridad, debajo de las herramientas de Excel. </a:t>
            </a:r>
            <a:endParaRPr lang="es-CO" dirty="0"/>
          </a:p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82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9511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99D1F-D63B-4CE7-9A9B-2992776A5B8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83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24" y="618334"/>
            <a:ext cx="8527928" cy="3896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eft Arrow 6"/>
          <p:cNvSpPr/>
          <p:nvPr/>
        </p:nvSpPr>
        <p:spPr>
          <a:xfrm>
            <a:off x="3657600" y="1143000"/>
            <a:ext cx="2286000" cy="4000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s-CO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673" y="171451"/>
            <a:ext cx="88510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latinLnBrk="0"/>
            <a:r>
              <a:rPr lang="es-CO" sz="1400" b="1" i="1" dirty="0" smtClean="0">
                <a:solidFill>
                  <a:prstClr val="black"/>
                </a:solidFill>
              </a:rPr>
              <a:t>Recursos en Excel</a:t>
            </a:r>
            <a:endParaRPr lang="es-CO" sz="14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1619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6000">
              <a:schemeClr val="accent1">
                <a:tint val="66000"/>
                <a:satMod val="160000"/>
              </a:schemeClr>
            </a:gs>
            <a:gs pos="55000">
              <a:schemeClr val="accent1">
                <a:tint val="44500"/>
                <a:satMod val="160000"/>
                <a:lumMod val="0"/>
                <a:lumOff val="10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/>
          <p:nvPr/>
        </p:nvSpPr>
        <p:spPr>
          <a:xfrm>
            <a:off x="5580112" y="0"/>
            <a:ext cx="3563888" cy="5143500"/>
          </a:xfrm>
          <a:custGeom>
            <a:avLst/>
            <a:gdLst>
              <a:gd name="connsiteX0" fmla="*/ 0 w 3275856"/>
              <a:gd name="connsiteY0" fmla="*/ 0 h 6858000"/>
              <a:gd name="connsiteX1" fmla="*/ 3275856 w 3275856"/>
              <a:gd name="connsiteY1" fmla="*/ 0 h 6858000"/>
              <a:gd name="connsiteX2" fmla="*/ 3275856 w 3275856"/>
              <a:gd name="connsiteY2" fmla="*/ 6858000 h 6858000"/>
              <a:gd name="connsiteX3" fmla="*/ 0 w 3275856"/>
              <a:gd name="connsiteY3" fmla="*/ 6858000 h 6858000"/>
              <a:gd name="connsiteX4" fmla="*/ 0 w 3275856"/>
              <a:gd name="connsiteY4" fmla="*/ 0 h 6858000"/>
              <a:gd name="connsiteX0" fmla="*/ 0 w 3275856"/>
              <a:gd name="connsiteY0" fmla="*/ 0 h 6858000"/>
              <a:gd name="connsiteX1" fmla="*/ 3275856 w 3275856"/>
              <a:gd name="connsiteY1" fmla="*/ 0 h 6858000"/>
              <a:gd name="connsiteX2" fmla="*/ 3275856 w 3275856"/>
              <a:gd name="connsiteY2" fmla="*/ 6858000 h 6858000"/>
              <a:gd name="connsiteX3" fmla="*/ 1793290 w 3275856"/>
              <a:gd name="connsiteY3" fmla="*/ 6858000 h 6858000"/>
              <a:gd name="connsiteX4" fmla="*/ 0 w 327585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5856" h="6858000">
                <a:moveTo>
                  <a:pt x="0" y="0"/>
                </a:moveTo>
                <a:lnTo>
                  <a:pt x="3275856" y="0"/>
                </a:lnTo>
                <a:lnTo>
                  <a:pt x="3275856" y="6858000"/>
                </a:lnTo>
                <a:lnTo>
                  <a:pt x="179329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5273824" y="2604713"/>
            <a:ext cx="4176464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44000" tIns="0" rIns="144000" bIns="0">
            <a:spAutoFit/>
          </a:bodyPr>
          <a:lstStyle/>
          <a:p>
            <a:r>
              <a:rPr lang="en-US" altLang="ko-KR" sz="3200" b="1" smtClean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FIN DE LA PRESENTACIÓN </a:t>
            </a:r>
            <a:endParaRPr lang="en-US" altLang="ko-KR" sz="3400" b="1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5364088" y="3624129"/>
            <a:ext cx="3528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sz="1600" smtClean="0">
                <a:solidFill>
                  <a:schemeClr val="bg1">
                    <a:lumMod val="50000"/>
                  </a:schemeClr>
                </a:solidFill>
              </a:rPr>
              <a:t>PLAN BENEFICIOS PARA EMPLEADOS </a:t>
            </a:r>
            <a:endParaRPr lang="es-DO" sz="16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56" y="1210178"/>
            <a:ext cx="6559199" cy="39333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206373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02" y="2427734"/>
            <a:ext cx="4170641" cy="2715766"/>
          </a:xfrm>
          <a:prstGeom prst="rect">
            <a:avLst/>
          </a:prstGeom>
        </p:spPr>
      </p:pic>
      <p:graphicFrame>
        <p:nvGraphicFramePr>
          <p:cNvPr id="7" name="6 Diagrama"/>
          <p:cNvGraphicFramePr/>
          <p:nvPr>
            <p:extLst>
              <p:ext uri="{D42A27DB-BD31-4B8C-83A1-F6EECF244321}">
                <p14:modId xmlns="" xmlns:p14="http://schemas.microsoft.com/office/powerpoint/2010/main" val="2990848284"/>
              </p:ext>
            </p:extLst>
          </p:nvPr>
        </p:nvGraphicFramePr>
        <p:xfrm>
          <a:off x="181468" y="0"/>
          <a:ext cx="3001342" cy="12035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5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931" y="35280"/>
            <a:ext cx="1944216" cy="1266001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323528" y="1419622"/>
            <a:ext cx="8820472" cy="3528393"/>
          </a:xfrm>
          <a:prstGeom prst="rect">
            <a:avLst/>
          </a:prstGeom>
        </p:spPr>
        <p:txBody>
          <a:bodyPr>
            <a:normAutofit/>
          </a:bodyPr>
          <a:lstStyle>
            <a:lvl1pPr marL="292100" indent="-292100" algn="l" rtl="0" eaLnBrk="1" latinLnBrk="0" hangingPunct="1">
              <a:spcBef>
                <a:spcPts val="0"/>
              </a:spcBef>
              <a:buClr>
                <a:schemeClr val="accent1"/>
              </a:buClr>
              <a:buSzPct val="70000"/>
              <a:buFont typeface="Wingdings 2"/>
              <a:buChar char="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rtl="0" eaLnBrk="1" latinLnBrk="0" hangingPunct="1">
              <a:spcBef>
                <a:spcPts val="400"/>
              </a:spcBef>
              <a:buClr>
                <a:schemeClr val="accent2"/>
              </a:buClr>
              <a:buSzPct val="90000"/>
              <a:buFontTx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192024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82880" algn="l" rtl="0" eaLnBrk="1" latinLnBrk="0" hangingPunct="1">
              <a:spcBef>
                <a:spcPts val="400"/>
              </a:spcBef>
              <a:buClr>
                <a:schemeClr val="accent3"/>
              </a:buClr>
              <a:buSzPct val="100000"/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>
              <a:lnSpc>
                <a:spcPct val="150000"/>
              </a:lnSpc>
              <a:buNone/>
            </a:pPr>
            <a:r>
              <a:rPr lang="en-US" sz="2400" smtClean="0">
                <a:latin typeface="Arial Black" pitchFamily="34" charset="0"/>
              </a:rPr>
              <a:t>Junta de Dueños de Saldos de Fondos. </a:t>
            </a:r>
            <a:r>
              <a:rPr lang="en-US" sz="2000" i="1" smtClean="0">
                <a:latin typeface="Arial" pitchFamily="34" charset="0"/>
                <a:cs typeface="Arial" pitchFamily="34" charset="0"/>
              </a:rPr>
              <a:t>Junta directiva compuesta por las organizaciones poseedoras de un saldo de fondos</a:t>
            </a:r>
            <a:r>
              <a:rPr lang="en-US" sz="200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0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Wingdings 2"/>
              <a:buNone/>
            </a:pPr>
            <a:r>
              <a:rPr lang="en-US" sz="2400" b="1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1800" b="1" u="sng" err="1" smtClean="0">
                <a:latin typeface="Arial" pitchFamily="34" charset="0"/>
                <a:cs typeface="Arial" pitchFamily="34" charset="0"/>
              </a:rPr>
              <a:t>Funciones</a:t>
            </a:r>
            <a:r>
              <a:rPr lang="en-US" sz="2400" b="1" smtClean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lnSpc>
                <a:spcPct val="150000"/>
              </a:lnSpc>
              <a:buFont typeface="Wingdings 2"/>
              <a:buNone/>
            </a:pPr>
            <a:endParaRPr lang="en-US" sz="700" b="1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700" err="1" smtClean="0">
                <a:latin typeface="Arial" pitchFamily="34" charset="0"/>
                <a:cs typeface="Arial" pitchFamily="34" charset="0"/>
              </a:rPr>
              <a:t>Encargada</a:t>
            </a:r>
            <a:r>
              <a:rPr lang="en-US" sz="1700" smtClean="0">
                <a:latin typeface="Arial" pitchFamily="34" charset="0"/>
                <a:cs typeface="Arial" pitchFamily="34" charset="0"/>
              </a:rPr>
              <a:t> de la </a:t>
            </a:r>
            <a:r>
              <a:rPr lang="en-US" sz="1700" err="1" smtClean="0">
                <a:latin typeface="Arial" pitchFamily="34" charset="0"/>
                <a:cs typeface="Arial" pitchFamily="34" charset="0"/>
              </a:rPr>
              <a:t>Administración</a:t>
            </a:r>
            <a:r>
              <a:rPr lang="en-US" sz="1700" smtClean="0">
                <a:latin typeface="Arial" pitchFamily="34" charset="0"/>
                <a:cs typeface="Arial" pitchFamily="34" charset="0"/>
              </a:rPr>
              <a:t> del Plan a </a:t>
            </a:r>
            <a:r>
              <a:rPr lang="en-US" sz="1700" err="1" smtClean="0">
                <a:latin typeface="Arial" pitchFamily="34" charset="0"/>
                <a:cs typeface="Arial" pitchFamily="34" charset="0"/>
              </a:rPr>
              <a:t>través</a:t>
            </a:r>
            <a:r>
              <a:rPr lang="en-US" sz="1700" smtClean="0">
                <a:latin typeface="Arial" pitchFamily="34" charset="0"/>
                <a:cs typeface="Arial" pitchFamily="34" charset="0"/>
              </a:rPr>
              <a:t> de la </a:t>
            </a:r>
            <a:r>
              <a:rPr lang="en-US" sz="1700" err="1" smtClean="0">
                <a:latin typeface="Arial" pitchFamily="34" charset="0"/>
                <a:cs typeface="Arial" pitchFamily="34" charset="0"/>
              </a:rPr>
              <a:t>Comisión</a:t>
            </a:r>
            <a:r>
              <a:rPr lang="en-US" sz="170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US" sz="1700" err="1" smtClean="0">
                <a:latin typeface="Arial" pitchFamily="34" charset="0"/>
                <a:cs typeface="Arial" pitchFamily="34" charset="0"/>
              </a:rPr>
              <a:t>Custodia</a:t>
            </a:r>
            <a:r>
              <a:rPr lang="en-US" sz="1700" smtClean="0">
                <a:latin typeface="Arial" pitchFamily="34" charset="0"/>
                <a:cs typeface="Arial" pitchFamily="34" charset="0"/>
              </a:rPr>
              <a:t> y </a:t>
            </a:r>
            <a:r>
              <a:rPr lang="en-US" sz="1700" err="1" smtClean="0">
                <a:latin typeface="Arial" pitchFamily="34" charset="0"/>
                <a:cs typeface="Arial" pitchFamily="34" charset="0"/>
              </a:rPr>
              <a:t>Verificación</a:t>
            </a:r>
            <a:r>
              <a:rPr lang="en-US" sz="170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1900" err="1" smtClean="0">
                <a:latin typeface="Arial" pitchFamily="34" charset="0"/>
                <a:cs typeface="Arial" pitchFamily="34" charset="0"/>
              </a:rPr>
              <a:t>Revisar</a:t>
            </a:r>
            <a:r>
              <a:rPr lang="en-US" sz="1900" smtClean="0">
                <a:latin typeface="Arial" pitchFamily="34" charset="0"/>
                <a:cs typeface="Arial" pitchFamily="34" charset="0"/>
              </a:rPr>
              <a:t> y </a:t>
            </a:r>
            <a:r>
              <a:rPr lang="en-US" sz="1900" err="1" smtClean="0">
                <a:latin typeface="Arial" pitchFamily="34" charset="0"/>
                <a:cs typeface="Arial" pitchFamily="34" charset="0"/>
              </a:rPr>
              <a:t>votar</a:t>
            </a:r>
            <a:r>
              <a:rPr lang="en-US" sz="1900" smtClean="0">
                <a:latin typeface="Arial" pitchFamily="34" charset="0"/>
                <a:cs typeface="Arial" pitchFamily="34" charset="0"/>
              </a:rPr>
              <a:t> las </a:t>
            </a:r>
            <a:r>
              <a:rPr lang="en-US" sz="1900" err="1" smtClean="0">
                <a:latin typeface="Arial" pitchFamily="34" charset="0"/>
                <a:cs typeface="Arial" pitchFamily="34" charset="0"/>
              </a:rPr>
              <a:t>enmiendas</a:t>
            </a:r>
            <a:r>
              <a:rPr lang="en-US" sz="1900" smtClean="0">
                <a:latin typeface="Arial" pitchFamily="34" charset="0"/>
                <a:cs typeface="Arial" pitchFamily="34" charset="0"/>
              </a:rPr>
              <a:t> a los </a:t>
            </a:r>
            <a:r>
              <a:rPr lang="en-US" sz="1900" err="1" smtClean="0">
                <a:latin typeface="Arial" pitchFamily="34" charset="0"/>
                <a:cs typeface="Arial" pitchFamily="34" charset="0"/>
              </a:rPr>
              <a:t>reglamentos</a:t>
            </a:r>
            <a:r>
              <a:rPr lang="en-US" sz="1900" smtClean="0">
                <a:latin typeface="Arial" pitchFamily="34" charset="0"/>
                <a:cs typeface="Arial" pitchFamily="34" charset="0"/>
              </a:rPr>
              <a:t> del Plan.</a:t>
            </a:r>
          </a:p>
          <a:p>
            <a:pPr>
              <a:lnSpc>
                <a:spcPct val="150000"/>
              </a:lnSpc>
            </a:pPr>
            <a:endParaRPr lang="en-US" sz="240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sz="2400" smtClean="0">
              <a:latin typeface="Arial Black" pitchFamily="34" charset="0"/>
            </a:endParaRPr>
          </a:p>
          <a:p>
            <a:pPr>
              <a:lnSpc>
                <a:spcPct val="150000"/>
              </a:lnSpc>
            </a:pPr>
            <a:endParaRPr lang="en-US" sz="2400" smtClean="0">
              <a:latin typeface="Arial Black" pitchFamily="34" charset="0"/>
            </a:endParaRPr>
          </a:p>
          <a:p>
            <a:pPr>
              <a:lnSpc>
                <a:spcPct val="150000"/>
              </a:lnSpc>
            </a:pPr>
            <a:endParaRPr lang="en-US" sz="2400" smtClean="0">
              <a:latin typeface="Arial Black" pitchFamily="34" charset="0"/>
            </a:endParaRPr>
          </a:p>
          <a:p>
            <a:pPr>
              <a:lnSpc>
                <a:spcPct val="150000"/>
              </a:lnSpc>
            </a:pPr>
            <a:endParaRPr lang="en-US" sz="2400" smtClean="0">
              <a:latin typeface="Arial Black" pitchFamily="34" charset="0"/>
            </a:endParaRPr>
          </a:p>
          <a:p>
            <a:pPr>
              <a:lnSpc>
                <a:spcPct val="150000"/>
              </a:lnSpc>
            </a:pPr>
            <a:endParaRPr lang="en-US" sz="2400" smtClean="0">
              <a:latin typeface="Arial Black" pitchFamily="34" charset="0"/>
            </a:endParaRPr>
          </a:p>
          <a:p>
            <a:pPr>
              <a:lnSpc>
                <a:spcPct val="150000"/>
              </a:lnSpc>
            </a:pPr>
            <a:endParaRPr lang="en-US" sz="2400" smtClean="0">
              <a:latin typeface="Arial Black" pitchFamily="34" charset="0"/>
            </a:endParaRPr>
          </a:p>
          <a:p>
            <a:pPr>
              <a:lnSpc>
                <a:spcPct val="150000"/>
              </a:lnSpc>
            </a:pPr>
            <a:endParaRPr lang="en-US" sz="2400" smtClean="0">
              <a:latin typeface="Arial Black" pitchFamily="34" charset="0"/>
            </a:endParaRPr>
          </a:p>
          <a:p>
            <a:pPr>
              <a:lnSpc>
                <a:spcPct val="150000"/>
              </a:lnSpc>
            </a:pPr>
            <a:endParaRPr lang="en-US" sz="2400" smtClean="0">
              <a:latin typeface="Arial Black" pitchFamily="34" charset="0"/>
            </a:endParaRPr>
          </a:p>
          <a:p>
            <a:pPr>
              <a:lnSpc>
                <a:spcPct val="150000"/>
              </a:lnSpc>
            </a:pPr>
            <a:endParaRPr lang="en-US" sz="2400" smtClean="0">
              <a:latin typeface="Arial Black" pitchFamily="34" charset="0"/>
            </a:endParaRPr>
          </a:p>
          <a:p>
            <a:pPr>
              <a:lnSpc>
                <a:spcPct val="150000"/>
              </a:lnSpc>
            </a:pPr>
            <a:endParaRPr lang="en-US" sz="2400" smtClean="0">
              <a:latin typeface="Arial Black" pitchFamily="34" charset="0"/>
            </a:endParaRPr>
          </a:p>
          <a:p>
            <a:pPr>
              <a:lnSpc>
                <a:spcPct val="150000"/>
              </a:lnSpc>
            </a:pPr>
            <a:endParaRPr lang="en-US" sz="2400" smtClean="0">
              <a:latin typeface="Arial Black" pitchFamily="34" charset="0"/>
            </a:endParaRPr>
          </a:p>
          <a:p>
            <a:pPr>
              <a:lnSpc>
                <a:spcPct val="150000"/>
              </a:lnSpc>
            </a:pPr>
            <a:endParaRPr lang="en-US" sz="2400" smtClean="0">
              <a:latin typeface="Arial Black" pitchFamily="34" charset="0"/>
            </a:endParaRPr>
          </a:p>
          <a:p>
            <a:pPr>
              <a:lnSpc>
                <a:spcPct val="150000"/>
              </a:lnSpc>
            </a:pPr>
            <a:endParaRPr lang="en-US" sz="2400" smtClean="0">
              <a:latin typeface="Arial Black" pitchFamily="34" charset="0"/>
            </a:endParaRPr>
          </a:p>
          <a:p>
            <a:pPr>
              <a:lnSpc>
                <a:spcPct val="150000"/>
              </a:lnSpc>
            </a:pPr>
            <a:endParaRPr lang="en-US" sz="2400" smtClean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85212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</a:spPr>
      <a:bodyPr rtlCol="0" anchor="ctr"/>
      <a:lstStyle>
        <a:defPPr algn="ctr">
          <a:defRPr sz="2000" b="1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2226</TotalTime>
  <Words>2563</Words>
  <Application>Microsoft Office PowerPoint</Application>
  <PresentationFormat>On-screen Show (16:9)</PresentationFormat>
  <Paragraphs>447</Paragraphs>
  <Slides>84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84</vt:i4>
      </vt:variant>
    </vt:vector>
  </HeadingPairs>
  <TitlesOfParts>
    <vt:vector size="88" baseType="lpstr">
      <vt:lpstr>Custom Design</vt:lpstr>
      <vt:lpstr>1_Custom Design</vt:lpstr>
      <vt:lpstr>2_Custom Design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Herramienta Custodian FBO</vt:lpstr>
      <vt:lpstr>Cómo se calculaban los beneficios</vt:lpstr>
      <vt:lpstr>Slide 27</vt:lpstr>
      <vt:lpstr>Herramienta Custodian</vt:lpstr>
      <vt:lpstr>Slide 29</vt:lpstr>
      <vt:lpstr>Ejemplo 1:  Participante que termina en Servicio Activo</vt:lpstr>
      <vt:lpstr>Slide 31</vt:lpstr>
      <vt:lpstr>Slide 32</vt:lpstr>
      <vt:lpstr>Slide 33</vt:lpstr>
      <vt:lpstr>Slide 34</vt:lpstr>
      <vt:lpstr>Slide 35</vt:lpstr>
      <vt:lpstr>Ejemplo 2:  Interrupción Permanente</vt:lpstr>
      <vt:lpstr>Slide 37</vt:lpstr>
      <vt:lpstr>No se puede calcular</vt:lpstr>
      <vt:lpstr>Slide 39</vt:lpstr>
      <vt:lpstr>Ejemplo 2</vt:lpstr>
      <vt:lpstr>Slide 41</vt:lpstr>
      <vt:lpstr>Slide 42</vt:lpstr>
      <vt:lpstr>Ejemplo 3:  IPS con menos de 30 años de servicio</vt:lpstr>
      <vt:lpstr>Slide 44</vt:lpstr>
      <vt:lpstr>Slide 45</vt:lpstr>
      <vt:lpstr>Ejemplo 4:  Participante Anticipado con 60 años de edad</vt:lpstr>
      <vt:lpstr>Slide 47</vt:lpstr>
      <vt:lpstr>Slide 48</vt:lpstr>
      <vt:lpstr>Slide 49</vt:lpstr>
      <vt:lpstr>Ejemplo 5:  Participante Anticipado con 58 años de edad</vt:lpstr>
      <vt:lpstr>Slide 51</vt:lpstr>
      <vt:lpstr>Slide 52</vt:lpstr>
      <vt:lpstr>Slide 53</vt:lpstr>
      <vt:lpstr>Ejemplo 6:  Participante Anticipado con 60 años de edad y 40 de servicio</vt:lpstr>
      <vt:lpstr>Slide 55</vt:lpstr>
      <vt:lpstr>Slide 56</vt:lpstr>
      <vt:lpstr>Slide 57</vt:lpstr>
      <vt:lpstr>Recursos en Custodian</vt:lpstr>
      <vt:lpstr>Recursos Adicionales</vt:lpstr>
      <vt:lpstr>Slide 60</vt:lpstr>
      <vt:lpstr>Slide 61</vt:lpstr>
      <vt:lpstr>Slide 62</vt:lpstr>
      <vt:lpstr>Slide 63</vt:lpstr>
      <vt:lpstr>Slide 64</vt:lpstr>
      <vt:lpstr>Tabla de Ayuda de Renta (Alquiler)</vt:lpstr>
      <vt:lpstr>Slide 66</vt:lpstr>
      <vt:lpstr>Slide 67</vt:lpstr>
      <vt:lpstr>Slide 68</vt:lpstr>
      <vt:lpstr>Consultar Reglamento Oficial del Plan de Beneficios</vt:lpstr>
      <vt:lpstr>Slide 70</vt:lpstr>
      <vt:lpstr>Menú de Reglamentos</vt:lpstr>
      <vt:lpstr>Slide 72</vt:lpstr>
      <vt:lpstr>Cómo obtener la herramienta Custodian</vt:lpstr>
      <vt:lpstr>Cómo obtener la herramienta</vt:lpstr>
      <vt:lpstr>Slide 75</vt:lpstr>
      <vt:lpstr>Recursos en Excel</vt:lpstr>
      <vt:lpstr>Herramienta de Consulta en Excel</vt:lpstr>
      <vt:lpstr>Slide 78</vt:lpstr>
      <vt:lpstr>Slide 79</vt:lpstr>
      <vt:lpstr>Tabla de Ayuda de Renta</vt:lpstr>
      <vt:lpstr>Dónde está el archivo</vt:lpstr>
      <vt:lpstr>Debe habilitar las macros en Excel</vt:lpstr>
      <vt:lpstr>Slide 83</vt:lpstr>
      <vt:lpstr>Slide 84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herreraiv</cp:lastModifiedBy>
  <cp:revision>163</cp:revision>
  <dcterms:created xsi:type="dcterms:W3CDTF">2014-04-01T16:27:38Z</dcterms:created>
  <dcterms:modified xsi:type="dcterms:W3CDTF">2016-02-01T12:08:54Z</dcterms:modified>
</cp:coreProperties>
</file>