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2" r:id="rId2"/>
    <p:sldMasterId id="2147483707" r:id="rId3"/>
    <p:sldMasterId id="2147483722" r:id="rId4"/>
  </p:sldMasterIdLst>
  <p:notesMasterIdLst>
    <p:notesMasterId r:id="rId89"/>
  </p:notesMasterIdLst>
  <p:sldIdLst>
    <p:sldId id="256" r:id="rId5"/>
    <p:sldId id="258"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41" r:id="rId24"/>
    <p:sldId id="342" r:id="rId25"/>
    <p:sldId id="343"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7A4"/>
    <a:srgbClr val="17AFB7"/>
    <a:srgbClr val="E22B0C"/>
    <a:srgbClr val="0BB0C1"/>
    <a:srgbClr val="0099FF"/>
    <a:srgbClr val="3399FF"/>
    <a:srgbClr val="0FA7D7"/>
    <a:srgbClr val="1ACCC8"/>
    <a:srgbClr val="1AC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87" autoAdjust="0"/>
    <p:restoredTop sz="94660"/>
  </p:normalViewPr>
  <p:slideViewPr>
    <p:cSldViewPr>
      <p:cViewPr>
        <p:scale>
          <a:sx n="100" d="100"/>
          <a:sy n="100" d="100"/>
        </p:scale>
        <p:origin x="-1944" y="-8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A5966-D63C-41D2-AAE1-31DCC0542B3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S"/>
        </a:p>
      </dgm:t>
    </dgm:pt>
    <dgm:pt modelId="{61CDEC76-48B8-4C01-B3D8-7171EBB9C7A0}">
      <dgm:prSet phldrT="[Texto]"/>
      <dgm:spPr/>
      <dgm:t>
        <a:bodyPr/>
        <a:lstStyle/>
        <a:p>
          <a:r>
            <a:rPr lang="es-ES" dirty="0" smtClean="0"/>
            <a:t>ADMINISTRATION</a:t>
          </a:r>
          <a:endParaRPr lang="es-ES" dirty="0"/>
        </a:p>
      </dgm:t>
    </dgm:pt>
    <dgm:pt modelId="{8AE7D03F-5D92-4C1E-AD67-6493A5776C56}" type="parTrans" cxnId="{99BEBC8A-3A2B-4298-888B-A2311BEC45EA}">
      <dgm:prSet/>
      <dgm:spPr/>
      <dgm:t>
        <a:bodyPr/>
        <a:lstStyle/>
        <a:p>
          <a:endParaRPr lang="es-ES"/>
        </a:p>
      </dgm:t>
    </dgm:pt>
    <dgm:pt modelId="{ABC0456E-366D-43BD-B65E-6E0089245B18}" type="sibTrans" cxnId="{99BEBC8A-3A2B-4298-888B-A2311BEC45EA}">
      <dgm:prSet/>
      <dgm:spPr/>
      <dgm:t>
        <a:bodyPr/>
        <a:lstStyle/>
        <a:p>
          <a:endParaRPr lang="es-ES"/>
        </a:p>
      </dgm:t>
    </dgm:pt>
    <dgm:pt modelId="{345D0568-D5D9-40A5-B9C7-BC6DC8EC943C}">
      <dgm:prSet phldrT="[Texto]"/>
      <dgm:spPr/>
      <dgm:t>
        <a:bodyPr/>
        <a:lstStyle/>
        <a:p>
          <a:r>
            <a:rPr lang="es-ES" dirty="0" smtClean="0"/>
            <a:t>GÉNÉRALE</a:t>
          </a:r>
          <a:endParaRPr lang="es-ES" dirty="0"/>
        </a:p>
      </dgm:t>
    </dgm:pt>
    <dgm:pt modelId="{5CABBD4E-B2A0-47B2-A23A-A13B3235BC68}" type="parTrans" cxnId="{1410C67D-44D2-4026-928A-AC7066561075}">
      <dgm:prSet/>
      <dgm:spPr/>
      <dgm:t>
        <a:bodyPr/>
        <a:lstStyle/>
        <a:p>
          <a:endParaRPr lang="es-ES"/>
        </a:p>
      </dgm:t>
    </dgm:pt>
    <dgm:pt modelId="{24AF7F38-8332-4C0E-8AA1-2F82A6B71E7D}" type="sibTrans" cxnId="{1410C67D-44D2-4026-928A-AC7066561075}">
      <dgm:prSet/>
      <dgm:spPr/>
      <dgm:t>
        <a:bodyPr/>
        <a:lstStyle/>
        <a:p>
          <a:endParaRPr lang="es-ES"/>
        </a:p>
      </dgm:t>
    </dgm:pt>
    <dgm:pt modelId="{1890B63A-D887-41A4-8E7C-BEDCF2D057D1}" type="pres">
      <dgm:prSet presAssocID="{69DA5966-D63C-41D2-AAE1-31DCC0542B39}" presName="linear" presStyleCnt="0">
        <dgm:presLayoutVars>
          <dgm:animLvl val="lvl"/>
          <dgm:resizeHandles val="exact"/>
        </dgm:presLayoutVars>
      </dgm:prSet>
      <dgm:spPr/>
      <dgm:t>
        <a:bodyPr/>
        <a:lstStyle/>
        <a:p>
          <a:endParaRPr lang="es-DO"/>
        </a:p>
      </dgm:t>
    </dgm:pt>
    <dgm:pt modelId="{52C656D8-D8C3-4259-BB75-1B3C1639DE30}" type="pres">
      <dgm:prSet presAssocID="{61CDEC76-48B8-4C01-B3D8-7171EBB9C7A0}" presName="parentText" presStyleLbl="node1" presStyleIdx="0" presStyleCnt="2">
        <dgm:presLayoutVars>
          <dgm:chMax val="0"/>
          <dgm:bulletEnabled val="1"/>
        </dgm:presLayoutVars>
      </dgm:prSet>
      <dgm:spPr/>
      <dgm:t>
        <a:bodyPr/>
        <a:lstStyle/>
        <a:p>
          <a:endParaRPr lang="es-DO"/>
        </a:p>
      </dgm:t>
    </dgm:pt>
    <dgm:pt modelId="{B4E01E18-A28E-4A0C-BBE6-4E13A4BB7DF8}" type="pres">
      <dgm:prSet presAssocID="{ABC0456E-366D-43BD-B65E-6E0089245B18}" presName="spacer" presStyleCnt="0"/>
      <dgm:spPr/>
    </dgm:pt>
    <dgm:pt modelId="{2F788592-8A4F-43F2-82BC-DBCF4D991B19}" type="pres">
      <dgm:prSet presAssocID="{345D0568-D5D9-40A5-B9C7-BC6DC8EC943C}" presName="parentText" presStyleLbl="node1" presStyleIdx="1" presStyleCnt="2">
        <dgm:presLayoutVars>
          <dgm:chMax val="0"/>
          <dgm:bulletEnabled val="1"/>
        </dgm:presLayoutVars>
      </dgm:prSet>
      <dgm:spPr/>
      <dgm:t>
        <a:bodyPr/>
        <a:lstStyle/>
        <a:p>
          <a:endParaRPr lang="es-DO"/>
        </a:p>
      </dgm:t>
    </dgm:pt>
  </dgm:ptLst>
  <dgm:cxnLst>
    <dgm:cxn modelId="{5AB51582-D84B-44F1-ADEE-1A1676964E86}" type="presOf" srcId="{61CDEC76-48B8-4C01-B3D8-7171EBB9C7A0}" destId="{52C656D8-D8C3-4259-BB75-1B3C1639DE30}" srcOrd="0" destOrd="0" presId="urn:microsoft.com/office/officeart/2005/8/layout/vList2"/>
    <dgm:cxn modelId="{99BEBC8A-3A2B-4298-888B-A2311BEC45EA}" srcId="{69DA5966-D63C-41D2-AAE1-31DCC0542B39}" destId="{61CDEC76-48B8-4C01-B3D8-7171EBB9C7A0}" srcOrd="0" destOrd="0" parTransId="{8AE7D03F-5D92-4C1E-AD67-6493A5776C56}" sibTransId="{ABC0456E-366D-43BD-B65E-6E0089245B18}"/>
    <dgm:cxn modelId="{1410C67D-44D2-4026-928A-AC7066561075}" srcId="{69DA5966-D63C-41D2-AAE1-31DCC0542B39}" destId="{345D0568-D5D9-40A5-B9C7-BC6DC8EC943C}" srcOrd="1" destOrd="0" parTransId="{5CABBD4E-B2A0-47B2-A23A-A13B3235BC68}" sibTransId="{24AF7F38-8332-4C0E-8AA1-2F82A6B71E7D}"/>
    <dgm:cxn modelId="{64569655-B9F9-40A4-9885-1EC4C954AF20}" type="presOf" srcId="{345D0568-D5D9-40A5-B9C7-BC6DC8EC943C}" destId="{2F788592-8A4F-43F2-82BC-DBCF4D991B19}" srcOrd="0" destOrd="0" presId="urn:microsoft.com/office/officeart/2005/8/layout/vList2"/>
    <dgm:cxn modelId="{8463F774-94E9-42FF-8783-D9A2CC0EA016}" type="presOf" srcId="{69DA5966-D63C-41D2-AAE1-31DCC0542B39}" destId="{1890B63A-D887-41A4-8E7C-BEDCF2D057D1}" srcOrd="0" destOrd="0" presId="urn:microsoft.com/office/officeart/2005/8/layout/vList2"/>
    <dgm:cxn modelId="{35F245CB-CBFB-4059-8748-C2E1D31B64DF}" type="presParOf" srcId="{1890B63A-D887-41A4-8E7C-BEDCF2D057D1}" destId="{52C656D8-D8C3-4259-BB75-1B3C1639DE30}" srcOrd="0" destOrd="0" presId="urn:microsoft.com/office/officeart/2005/8/layout/vList2"/>
    <dgm:cxn modelId="{A68A4D2D-2C7E-4219-BB50-C787C98B7EF0}" type="presParOf" srcId="{1890B63A-D887-41A4-8E7C-BEDCF2D057D1}" destId="{B4E01E18-A28E-4A0C-BBE6-4E13A4BB7DF8}" srcOrd="1" destOrd="0" presId="urn:microsoft.com/office/officeart/2005/8/layout/vList2"/>
    <dgm:cxn modelId="{6C6C6895-3FFF-4406-B401-FE78EC43A6C7}" type="presParOf" srcId="{1890B63A-D887-41A4-8E7C-BEDCF2D057D1}" destId="{2F788592-8A4F-43F2-82BC-DBCF4D991B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A5966-D63C-41D2-AAE1-31DCC0542B3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S"/>
        </a:p>
      </dgm:t>
    </dgm:pt>
    <dgm:pt modelId="{345D0568-D5D9-40A5-B9C7-BC6DC8EC943C}">
      <dgm:prSet phldrT="[Texto]"/>
      <dgm:spPr/>
      <dgm:t>
        <a:bodyPr/>
        <a:lstStyle/>
        <a:p>
          <a:r>
            <a:rPr lang="es-DO" dirty="0" smtClean="0"/>
            <a:t>GÉNÉRALE</a:t>
          </a:r>
          <a:endParaRPr lang="es-ES" dirty="0"/>
        </a:p>
      </dgm:t>
    </dgm:pt>
    <dgm:pt modelId="{5CABBD4E-B2A0-47B2-A23A-A13B3235BC68}" type="parTrans" cxnId="{1410C67D-44D2-4026-928A-AC7066561075}">
      <dgm:prSet/>
      <dgm:spPr/>
      <dgm:t>
        <a:bodyPr/>
        <a:lstStyle/>
        <a:p>
          <a:endParaRPr lang="es-ES"/>
        </a:p>
      </dgm:t>
    </dgm:pt>
    <dgm:pt modelId="{24AF7F38-8332-4C0E-8AA1-2F82A6B71E7D}" type="sibTrans" cxnId="{1410C67D-44D2-4026-928A-AC7066561075}">
      <dgm:prSet/>
      <dgm:spPr/>
      <dgm:t>
        <a:bodyPr/>
        <a:lstStyle/>
        <a:p>
          <a:endParaRPr lang="es-ES"/>
        </a:p>
      </dgm:t>
    </dgm:pt>
    <dgm:pt modelId="{61CDEC76-48B8-4C01-B3D8-7171EBB9C7A0}">
      <dgm:prSet phldrT="[Texto]"/>
      <dgm:spPr/>
      <dgm:t>
        <a:bodyPr/>
        <a:lstStyle/>
        <a:p>
          <a:r>
            <a:rPr lang="es-DO" dirty="0" smtClean="0"/>
            <a:t>ADMNISTRATION</a:t>
          </a:r>
          <a:endParaRPr lang="es-ES" dirty="0"/>
        </a:p>
      </dgm:t>
    </dgm:pt>
    <dgm:pt modelId="{ABC0456E-366D-43BD-B65E-6E0089245B18}" type="sibTrans" cxnId="{99BEBC8A-3A2B-4298-888B-A2311BEC45EA}">
      <dgm:prSet/>
      <dgm:spPr/>
      <dgm:t>
        <a:bodyPr/>
        <a:lstStyle/>
        <a:p>
          <a:endParaRPr lang="es-ES"/>
        </a:p>
      </dgm:t>
    </dgm:pt>
    <dgm:pt modelId="{8AE7D03F-5D92-4C1E-AD67-6493A5776C56}" type="parTrans" cxnId="{99BEBC8A-3A2B-4298-888B-A2311BEC45EA}">
      <dgm:prSet/>
      <dgm:spPr/>
      <dgm:t>
        <a:bodyPr/>
        <a:lstStyle/>
        <a:p>
          <a:endParaRPr lang="es-ES"/>
        </a:p>
      </dgm:t>
    </dgm:pt>
    <dgm:pt modelId="{1890B63A-D887-41A4-8E7C-BEDCF2D057D1}" type="pres">
      <dgm:prSet presAssocID="{69DA5966-D63C-41D2-AAE1-31DCC0542B39}" presName="linear" presStyleCnt="0">
        <dgm:presLayoutVars>
          <dgm:animLvl val="lvl"/>
          <dgm:resizeHandles val="exact"/>
        </dgm:presLayoutVars>
      </dgm:prSet>
      <dgm:spPr/>
      <dgm:t>
        <a:bodyPr/>
        <a:lstStyle/>
        <a:p>
          <a:endParaRPr lang="es-DO"/>
        </a:p>
      </dgm:t>
    </dgm:pt>
    <dgm:pt modelId="{52C656D8-D8C3-4259-BB75-1B3C1639DE30}" type="pres">
      <dgm:prSet presAssocID="{61CDEC76-48B8-4C01-B3D8-7171EBB9C7A0}" presName="parentText" presStyleLbl="node1" presStyleIdx="0" presStyleCnt="2">
        <dgm:presLayoutVars>
          <dgm:chMax val="0"/>
          <dgm:bulletEnabled val="1"/>
        </dgm:presLayoutVars>
      </dgm:prSet>
      <dgm:spPr/>
      <dgm:t>
        <a:bodyPr/>
        <a:lstStyle/>
        <a:p>
          <a:endParaRPr lang="es-DO"/>
        </a:p>
      </dgm:t>
    </dgm:pt>
    <dgm:pt modelId="{B4E01E18-A28E-4A0C-BBE6-4E13A4BB7DF8}" type="pres">
      <dgm:prSet presAssocID="{ABC0456E-366D-43BD-B65E-6E0089245B18}" presName="spacer" presStyleCnt="0"/>
      <dgm:spPr/>
    </dgm:pt>
    <dgm:pt modelId="{2F788592-8A4F-43F2-82BC-DBCF4D991B19}" type="pres">
      <dgm:prSet presAssocID="{345D0568-D5D9-40A5-B9C7-BC6DC8EC943C}" presName="parentText" presStyleLbl="node1" presStyleIdx="1" presStyleCnt="2">
        <dgm:presLayoutVars>
          <dgm:chMax val="0"/>
          <dgm:bulletEnabled val="1"/>
        </dgm:presLayoutVars>
      </dgm:prSet>
      <dgm:spPr/>
      <dgm:t>
        <a:bodyPr/>
        <a:lstStyle/>
        <a:p>
          <a:endParaRPr lang="es-DO"/>
        </a:p>
      </dgm:t>
    </dgm:pt>
  </dgm:ptLst>
  <dgm:cxnLst>
    <dgm:cxn modelId="{99BEBC8A-3A2B-4298-888B-A2311BEC45EA}" srcId="{69DA5966-D63C-41D2-AAE1-31DCC0542B39}" destId="{61CDEC76-48B8-4C01-B3D8-7171EBB9C7A0}" srcOrd="0" destOrd="0" parTransId="{8AE7D03F-5D92-4C1E-AD67-6493A5776C56}" sibTransId="{ABC0456E-366D-43BD-B65E-6E0089245B18}"/>
    <dgm:cxn modelId="{1410C67D-44D2-4026-928A-AC7066561075}" srcId="{69DA5966-D63C-41D2-AAE1-31DCC0542B39}" destId="{345D0568-D5D9-40A5-B9C7-BC6DC8EC943C}" srcOrd="1" destOrd="0" parTransId="{5CABBD4E-B2A0-47B2-A23A-A13B3235BC68}" sibTransId="{24AF7F38-8332-4C0E-8AA1-2F82A6B71E7D}"/>
    <dgm:cxn modelId="{492C93D5-D1D9-4FB3-97A9-CA13D339F58A}" type="presOf" srcId="{61CDEC76-48B8-4C01-B3D8-7171EBB9C7A0}" destId="{52C656D8-D8C3-4259-BB75-1B3C1639DE30}" srcOrd="0" destOrd="0" presId="urn:microsoft.com/office/officeart/2005/8/layout/vList2"/>
    <dgm:cxn modelId="{9A5B995E-CBCF-4AD0-B998-F3C2DA6E2F78}" type="presOf" srcId="{69DA5966-D63C-41D2-AAE1-31DCC0542B39}" destId="{1890B63A-D887-41A4-8E7C-BEDCF2D057D1}" srcOrd="0" destOrd="0" presId="urn:microsoft.com/office/officeart/2005/8/layout/vList2"/>
    <dgm:cxn modelId="{A046FE06-4AAC-4327-B17A-DBCFEC5F5179}" type="presOf" srcId="{345D0568-D5D9-40A5-B9C7-BC6DC8EC943C}" destId="{2F788592-8A4F-43F2-82BC-DBCF4D991B19}" srcOrd="0" destOrd="0" presId="urn:microsoft.com/office/officeart/2005/8/layout/vList2"/>
    <dgm:cxn modelId="{0F1BE59F-5228-4E16-8833-C783EF574E28}" type="presParOf" srcId="{1890B63A-D887-41A4-8E7C-BEDCF2D057D1}" destId="{52C656D8-D8C3-4259-BB75-1B3C1639DE30}" srcOrd="0" destOrd="0" presId="urn:microsoft.com/office/officeart/2005/8/layout/vList2"/>
    <dgm:cxn modelId="{3C0F858A-BCD3-41E1-BF72-108A741FFDB1}" type="presParOf" srcId="{1890B63A-D887-41A4-8E7C-BEDCF2D057D1}" destId="{B4E01E18-A28E-4A0C-BBE6-4E13A4BB7DF8}" srcOrd="1" destOrd="0" presId="urn:microsoft.com/office/officeart/2005/8/layout/vList2"/>
    <dgm:cxn modelId="{507E71FC-3FB8-4CEC-9479-AAF6274F5809}" type="presParOf" srcId="{1890B63A-D887-41A4-8E7C-BEDCF2D057D1}" destId="{2F788592-8A4F-43F2-82BC-DBCF4D991B1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A5966-D63C-41D2-AAE1-31DCC0542B3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S"/>
        </a:p>
      </dgm:t>
    </dgm:pt>
    <dgm:pt modelId="{61CDEC76-48B8-4C01-B3D8-7171EBB9C7A0}">
      <dgm:prSet phldrT="[Texto]"/>
      <dgm:spPr/>
      <dgm:t>
        <a:bodyPr/>
        <a:lstStyle/>
        <a:p>
          <a:r>
            <a:rPr lang="es-DO" dirty="0" smtClean="0"/>
            <a:t>ADMINISTRATION</a:t>
          </a:r>
          <a:endParaRPr lang="es-ES" dirty="0"/>
        </a:p>
      </dgm:t>
    </dgm:pt>
    <dgm:pt modelId="{8AE7D03F-5D92-4C1E-AD67-6493A5776C56}" type="parTrans" cxnId="{99BEBC8A-3A2B-4298-888B-A2311BEC45EA}">
      <dgm:prSet/>
      <dgm:spPr/>
      <dgm:t>
        <a:bodyPr/>
        <a:lstStyle/>
        <a:p>
          <a:endParaRPr lang="es-ES"/>
        </a:p>
      </dgm:t>
    </dgm:pt>
    <dgm:pt modelId="{ABC0456E-366D-43BD-B65E-6E0089245B18}" type="sibTrans" cxnId="{99BEBC8A-3A2B-4298-888B-A2311BEC45EA}">
      <dgm:prSet/>
      <dgm:spPr/>
      <dgm:t>
        <a:bodyPr/>
        <a:lstStyle/>
        <a:p>
          <a:endParaRPr lang="es-ES"/>
        </a:p>
      </dgm:t>
    </dgm:pt>
    <dgm:pt modelId="{345D0568-D5D9-40A5-B9C7-BC6DC8EC943C}">
      <dgm:prSet phldrT="[Texto]"/>
      <dgm:spPr/>
      <dgm:t>
        <a:bodyPr/>
        <a:lstStyle/>
        <a:p>
          <a:r>
            <a:rPr lang="es-DO" dirty="0" smtClean="0"/>
            <a:t>GÉNÉRALE</a:t>
          </a:r>
          <a:endParaRPr lang="es-ES" dirty="0"/>
        </a:p>
      </dgm:t>
    </dgm:pt>
    <dgm:pt modelId="{5CABBD4E-B2A0-47B2-A23A-A13B3235BC68}" type="parTrans" cxnId="{1410C67D-44D2-4026-928A-AC7066561075}">
      <dgm:prSet/>
      <dgm:spPr/>
      <dgm:t>
        <a:bodyPr/>
        <a:lstStyle/>
        <a:p>
          <a:endParaRPr lang="es-ES"/>
        </a:p>
      </dgm:t>
    </dgm:pt>
    <dgm:pt modelId="{24AF7F38-8332-4C0E-8AA1-2F82A6B71E7D}" type="sibTrans" cxnId="{1410C67D-44D2-4026-928A-AC7066561075}">
      <dgm:prSet/>
      <dgm:spPr/>
      <dgm:t>
        <a:bodyPr/>
        <a:lstStyle/>
        <a:p>
          <a:endParaRPr lang="es-ES"/>
        </a:p>
      </dgm:t>
    </dgm:pt>
    <dgm:pt modelId="{1890B63A-D887-41A4-8E7C-BEDCF2D057D1}" type="pres">
      <dgm:prSet presAssocID="{69DA5966-D63C-41D2-AAE1-31DCC0542B39}" presName="linear" presStyleCnt="0">
        <dgm:presLayoutVars>
          <dgm:animLvl val="lvl"/>
          <dgm:resizeHandles val="exact"/>
        </dgm:presLayoutVars>
      </dgm:prSet>
      <dgm:spPr/>
      <dgm:t>
        <a:bodyPr/>
        <a:lstStyle/>
        <a:p>
          <a:endParaRPr lang="es-DO"/>
        </a:p>
      </dgm:t>
    </dgm:pt>
    <dgm:pt modelId="{52C656D8-D8C3-4259-BB75-1B3C1639DE30}" type="pres">
      <dgm:prSet presAssocID="{61CDEC76-48B8-4C01-B3D8-7171EBB9C7A0}" presName="parentText" presStyleLbl="node1" presStyleIdx="0" presStyleCnt="2">
        <dgm:presLayoutVars>
          <dgm:chMax val="0"/>
          <dgm:bulletEnabled val="1"/>
        </dgm:presLayoutVars>
      </dgm:prSet>
      <dgm:spPr/>
      <dgm:t>
        <a:bodyPr/>
        <a:lstStyle/>
        <a:p>
          <a:endParaRPr lang="es-DO"/>
        </a:p>
      </dgm:t>
    </dgm:pt>
    <dgm:pt modelId="{B4E01E18-A28E-4A0C-BBE6-4E13A4BB7DF8}" type="pres">
      <dgm:prSet presAssocID="{ABC0456E-366D-43BD-B65E-6E0089245B18}" presName="spacer" presStyleCnt="0"/>
      <dgm:spPr/>
    </dgm:pt>
    <dgm:pt modelId="{2F788592-8A4F-43F2-82BC-DBCF4D991B19}" type="pres">
      <dgm:prSet presAssocID="{345D0568-D5D9-40A5-B9C7-BC6DC8EC943C}" presName="parentText" presStyleLbl="node1" presStyleIdx="1" presStyleCnt="2">
        <dgm:presLayoutVars>
          <dgm:chMax val="0"/>
          <dgm:bulletEnabled val="1"/>
        </dgm:presLayoutVars>
      </dgm:prSet>
      <dgm:spPr/>
      <dgm:t>
        <a:bodyPr/>
        <a:lstStyle/>
        <a:p>
          <a:endParaRPr lang="es-DO"/>
        </a:p>
      </dgm:t>
    </dgm:pt>
  </dgm:ptLst>
  <dgm:cxnLst>
    <dgm:cxn modelId="{AB0B059E-E93D-446E-B1FF-9A1AE13CA3DF}" type="presOf" srcId="{69DA5966-D63C-41D2-AAE1-31DCC0542B39}" destId="{1890B63A-D887-41A4-8E7C-BEDCF2D057D1}" srcOrd="0" destOrd="0" presId="urn:microsoft.com/office/officeart/2005/8/layout/vList2"/>
    <dgm:cxn modelId="{1017115F-BF9D-4349-9471-B15A3320B1BD}" type="presOf" srcId="{345D0568-D5D9-40A5-B9C7-BC6DC8EC943C}" destId="{2F788592-8A4F-43F2-82BC-DBCF4D991B19}" srcOrd="0" destOrd="0" presId="urn:microsoft.com/office/officeart/2005/8/layout/vList2"/>
    <dgm:cxn modelId="{99BEBC8A-3A2B-4298-888B-A2311BEC45EA}" srcId="{69DA5966-D63C-41D2-AAE1-31DCC0542B39}" destId="{61CDEC76-48B8-4C01-B3D8-7171EBB9C7A0}" srcOrd="0" destOrd="0" parTransId="{8AE7D03F-5D92-4C1E-AD67-6493A5776C56}" sibTransId="{ABC0456E-366D-43BD-B65E-6E0089245B18}"/>
    <dgm:cxn modelId="{1410C67D-44D2-4026-928A-AC7066561075}" srcId="{69DA5966-D63C-41D2-AAE1-31DCC0542B39}" destId="{345D0568-D5D9-40A5-B9C7-BC6DC8EC943C}" srcOrd="1" destOrd="0" parTransId="{5CABBD4E-B2A0-47B2-A23A-A13B3235BC68}" sibTransId="{24AF7F38-8332-4C0E-8AA1-2F82A6B71E7D}"/>
    <dgm:cxn modelId="{A264E98A-5D0B-4690-A57F-DED731430DBA}" type="presOf" srcId="{61CDEC76-48B8-4C01-B3D8-7171EBB9C7A0}" destId="{52C656D8-D8C3-4259-BB75-1B3C1639DE30}" srcOrd="0" destOrd="0" presId="urn:microsoft.com/office/officeart/2005/8/layout/vList2"/>
    <dgm:cxn modelId="{3231E24B-CB8E-4B25-BC23-AFEC03EC39F2}" type="presParOf" srcId="{1890B63A-D887-41A4-8E7C-BEDCF2D057D1}" destId="{52C656D8-D8C3-4259-BB75-1B3C1639DE30}" srcOrd="0" destOrd="0" presId="urn:microsoft.com/office/officeart/2005/8/layout/vList2"/>
    <dgm:cxn modelId="{973B459E-09B5-46B2-A88B-D7C58AB6F4B0}" type="presParOf" srcId="{1890B63A-D887-41A4-8E7C-BEDCF2D057D1}" destId="{B4E01E18-A28E-4A0C-BBE6-4E13A4BB7DF8}" srcOrd="1" destOrd="0" presId="urn:microsoft.com/office/officeart/2005/8/layout/vList2"/>
    <dgm:cxn modelId="{5E0F5200-5532-4DC9-B8CC-C6D9B9351BB5}" type="presParOf" srcId="{1890B63A-D887-41A4-8E7C-BEDCF2D057D1}" destId="{2F788592-8A4F-43F2-82BC-DBCF4D991B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56D8-D8C3-4259-BB75-1B3C1639DE30}">
      <dsp:nvSpPr>
        <dsp:cNvPr id="0" name=""/>
        <dsp:cNvSpPr/>
      </dsp:nvSpPr>
      <dsp:spPr>
        <a:xfrm>
          <a:off x="0" y="19069"/>
          <a:ext cx="5974709" cy="719549"/>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ADMINISTRATION</a:t>
          </a:r>
          <a:endParaRPr lang="es-ES" sz="3000" kern="1200" dirty="0"/>
        </a:p>
      </dsp:txBody>
      <dsp:txXfrm>
        <a:off x="35125" y="54194"/>
        <a:ext cx="5904459" cy="649299"/>
      </dsp:txXfrm>
    </dsp:sp>
    <dsp:sp modelId="{2F788592-8A4F-43F2-82BC-DBCF4D991B19}">
      <dsp:nvSpPr>
        <dsp:cNvPr id="0" name=""/>
        <dsp:cNvSpPr/>
      </dsp:nvSpPr>
      <dsp:spPr>
        <a:xfrm>
          <a:off x="0" y="825019"/>
          <a:ext cx="5974709" cy="719549"/>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GÉNÉRALE</a:t>
          </a:r>
          <a:endParaRPr lang="es-ES" sz="3000" kern="1200" dirty="0"/>
        </a:p>
      </dsp:txBody>
      <dsp:txXfrm>
        <a:off x="35125" y="860144"/>
        <a:ext cx="5904459"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56D8-D8C3-4259-BB75-1B3C1639DE30}">
      <dsp:nvSpPr>
        <dsp:cNvPr id="0" name=""/>
        <dsp:cNvSpPr/>
      </dsp:nvSpPr>
      <dsp:spPr>
        <a:xfrm>
          <a:off x="0" y="17024"/>
          <a:ext cx="3001342" cy="55165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ADMNISTRATION</a:t>
          </a:r>
          <a:endParaRPr lang="es-ES" sz="2300" kern="1200" dirty="0"/>
        </a:p>
      </dsp:txBody>
      <dsp:txXfrm>
        <a:off x="26930" y="43954"/>
        <a:ext cx="2947482" cy="497795"/>
      </dsp:txXfrm>
    </dsp:sp>
    <dsp:sp modelId="{2F788592-8A4F-43F2-82BC-DBCF4D991B19}">
      <dsp:nvSpPr>
        <dsp:cNvPr id="0" name=""/>
        <dsp:cNvSpPr/>
      </dsp:nvSpPr>
      <dsp:spPr>
        <a:xfrm>
          <a:off x="0" y="634919"/>
          <a:ext cx="3001342" cy="55165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GÉNÉRALE</a:t>
          </a:r>
          <a:endParaRPr lang="es-ES" sz="2300" kern="1200" dirty="0"/>
        </a:p>
      </dsp:txBody>
      <dsp:txXfrm>
        <a:off x="26930" y="661849"/>
        <a:ext cx="2947482"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56D8-D8C3-4259-BB75-1B3C1639DE30}">
      <dsp:nvSpPr>
        <dsp:cNvPr id="0" name=""/>
        <dsp:cNvSpPr/>
      </dsp:nvSpPr>
      <dsp:spPr>
        <a:xfrm>
          <a:off x="0" y="17024"/>
          <a:ext cx="3001342" cy="55165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ADMINISTRATION</a:t>
          </a:r>
          <a:endParaRPr lang="es-ES" sz="2300" kern="1200" dirty="0"/>
        </a:p>
      </dsp:txBody>
      <dsp:txXfrm>
        <a:off x="26930" y="43954"/>
        <a:ext cx="2947482" cy="497795"/>
      </dsp:txXfrm>
    </dsp:sp>
    <dsp:sp modelId="{2F788592-8A4F-43F2-82BC-DBCF4D991B19}">
      <dsp:nvSpPr>
        <dsp:cNvPr id="0" name=""/>
        <dsp:cNvSpPr/>
      </dsp:nvSpPr>
      <dsp:spPr>
        <a:xfrm>
          <a:off x="0" y="634919"/>
          <a:ext cx="3001342" cy="55165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GÉNÉRALE</a:t>
          </a:r>
          <a:endParaRPr lang="es-ES" sz="2300" kern="1200" dirty="0"/>
        </a:p>
      </dsp:txBody>
      <dsp:txXfrm>
        <a:off x="26930" y="661849"/>
        <a:ext cx="2947482"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562F-EE99-4C05-A995-257FF81A95E9}" type="datetimeFigureOut">
              <a:rPr lang="es-ES" smtClean="0"/>
              <a:pPr/>
              <a:t>02/03/2016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FA87-5730-4862-A48C-1F3AF444604F}" type="slidenum">
              <a:rPr lang="es-ES" smtClean="0"/>
              <a:pPr/>
              <a:t>‹#›</a:t>
            </a:fld>
            <a:endParaRPr lang="es-ES"/>
          </a:p>
        </p:txBody>
      </p:sp>
    </p:spTree>
    <p:extLst>
      <p:ext uri="{BB962C8B-B14F-4D97-AF65-F5344CB8AC3E}">
        <p14:creationId xmlns:p14="http://schemas.microsoft.com/office/powerpoint/2010/main" val="419213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475FA87-5730-4862-A48C-1F3AF444604F}" type="slidenum">
              <a:rPr lang="es-ES" smtClean="0"/>
              <a:pPr/>
              <a:t>2</a:t>
            </a:fld>
            <a:endParaRPr lang="es-ES"/>
          </a:p>
        </p:txBody>
      </p:sp>
    </p:spTree>
    <p:extLst>
      <p:ext uri="{BB962C8B-B14F-4D97-AF65-F5344CB8AC3E}">
        <p14:creationId xmlns:p14="http://schemas.microsoft.com/office/powerpoint/2010/main" val="540102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pPr/>
              <a:t>3</a:t>
            </a:fld>
            <a:endParaRPr lang="en-US"/>
          </a:p>
        </p:txBody>
      </p:sp>
    </p:spTree>
    <p:extLst>
      <p:ext uri="{BB962C8B-B14F-4D97-AF65-F5344CB8AC3E}">
        <p14:creationId xmlns:p14="http://schemas.microsoft.com/office/powerpoint/2010/main" val="314672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4</a:t>
            </a:fld>
            <a:endParaRPr lang="es-ES"/>
          </a:p>
        </p:txBody>
      </p:sp>
    </p:spTree>
    <p:extLst>
      <p:ext uri="{BB962C8B-B14F-4D97-AF65-F5344CB8AC3E}">
        <p14:creationId xmlns:p14="http://schemas.microsoft.com/office/powerpoint/2010/main" val="24906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9</a:t>
            </a:fld>
            <a:endParaRPr lang="es-ES"/>
          </a:p>
        </p:txBody>
      </p:sp>
    </p:spTree>
    <p:extLst>
      <p:ext uri="{BB962C8B-B14F-4D97-AF65-F5344CB8AC3E}">
        <p14:creationId xmlns:p14="http://schemas.microsoft.com/office/powerpoint/2010/main" val="296199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22</a:t>
            </a:fld>
            <a:endParaRPr lang="es-ES"/>
          </a:p>
        </p:txBody>
      </p:sp>
    </p:spTree>
    <p:extLst>
      <p:ext uri="{BB962C8B-B14F-4D97-AF65-F5344CB8AC3E}">
        <p14:creationId xmlns:p14="http://schemas.microsoft.com/office/powerpoint/2010/main" val="322445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23</a:t>
            </a:fld>
            <a:endParaRPr lang="es-ES"/>
          </a:p>
        </p:txBody>
      </p:sp>
    </p:spTree>
    <p:extLst>
      <p:ext uri="{BB962C8B-B14F-4D97-AF65-F5344CB8AC3E}">
        <p14:creationId xmlns:p14="http://schemas.microsoft.com/office/powerpoint/2010/main" val="400669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8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79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079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8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379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53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14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5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2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8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289071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6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66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767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77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232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45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542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61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39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772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43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71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57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756071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9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4A354F4A-427D-4568-B04D-0F6B27B45B34}" type="datetime1">
              <a:rPr lang="es-CO" smtClean="0">
                <a:solidFill>
                  <a:prstClr val="black">
                    <a:tint val="75000"/>
                  </a:prstClr>
                </a:solidFill>
              </a:rPr>
              <a:pPr/>
              <a:t>02/03/2016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4254334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19D9E05-A6B0-4E25-B440-45C396325234}" type="datetime1">
              <a:rPr lang="es-CO" smtClean="0">
                <a:solidFill>
                  <a:prstClr val="black">
                    <a:tint val="75000"/>
                  </a:prstClr>
                </a:solidFill>
              </a:rPr>
              <a:pPr/>
              <a:t>02/03/2016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64576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EBC817-11FE-4115-913D-BC2D1A58DBFD}" type="datetime1">
              <a:rPr lang="es-CO" smtClean="0">
                <a:solidFill>
                  <a:prstClr val="black">
                    <a:tint val="75000"/>
                  </a:prstClr>
                </a:solidFill>
              </a:rPr>
              <a:pPr/>
              <a:t>02/03/2016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077871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2034BD62-6FFB-45E9-834C-2AB04F0C4A62}" type="datetime1">
              <a:rPr lang="es-CO" smtClean="0">
                <a:solidFill>
                  <a:prstClr val="black">
                    <a:tint val="75000"/>
                  </a:prstClr>
                </a:solidFill>
              </a:rPr>
              <a:pPr/>
              <a:t>02/03/2016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282685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C94F6FA8-F4D6-4B9F-855E-52F2CB99006B}" type="datetime1">
              <a:rPr lang="es-CO" smtClean="0">
                <a:solidFill>
                  <a:prstClr val="black">
                    <a:tint val="75000"/>
                  </a:prstClr>
                </a:solidFill>
              </a:rPr>
              <a:pPr/>
              <a:t>02/03/2016</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308352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5BE325B3-0BCC-45D0-8C96-E2E7DB6C81AD}" type="datetime1">
              <a:rPr lang="es-CO" smtClean="0">
                <a:solidFill>
                  <a:prstClr val="black">
                    <a:tint val="75000"/>
                  </a:prstClr>
                </a:solidFill>
              </a:rPr>
              <a:pPr/>
              <a:t>02/03/2016</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455964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E72F8-229B-4857-B643-1A5EBB14529A}" type="datetime1">
              <a:rPr lang="es-CO" smtClean="0">
                <a:solidFill>
                  <a:prstClr val="black">
                    <a:tint val="75000"/>
                  </a:prstClr>
                </a:solidFill>
              </a:rPr>
              <a:pPr/>
              <a:t>02/03/2016</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13089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21438-BEE5-49CD-85C4-D0ACA59DF970}" type="datetime1">
              <a:rPr lang="es-CO" smtClean="0">
                <a:solidFill>
                  <a:prstClr val="black">
                    <a:tint val="75000"/>
                  </a:prstClr>
                </a:solidFill>
              </a:rPr>
              <a:pPr/>
              <a:t>02/03/2016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995128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A64CA-7803-433E-B6DD-C7847CCCE81F}" type="datetime1">
              <a:rPr lang="es-CO" smtClean="0">
                <a:solidFill>
                  <a:prstClr val="black">
                    <a:tint val="75000"/>
                  </a:prstClr>
                </a:solidFill>
              </a:rPr>
              <a:pPr/>
              <a:t>02/03/2016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853251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40E066C-0C56-4E92-853E-D388DB83FF05}" type="datetime1">
              <a:rPr lang="es-CO" smtClean="0">
                <a:solidFill>
                  <a:prstClr val="black">
                    <a:tint val="75000"/>
                  </a:prstClr>
                </a:solidFill>
              </a:rPr>
              <a:pPr/>
              <a:t>02/03/2016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777676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DA663C2B-28C6-4927-95E3-A344D51971E2}" type="datetime1">
              <a:rPr lang="es-CO" smtClean="0">
                <a:solidFill>
                  <a:prstClr val="black">
                    <a:tint val="75000"/>
                  </a:prstClr>
                </a:solidFill>
              </a:rPr>
              <a:pPr/>
              <a:t>02/03/2016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14876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3/2/2016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8" r:id="rId12"/>
    <p:sldLayoutId id="2147483687" r:id="rId13"/>
    <p:sldLayoutId id="214748369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155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978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54315E86-C370-4951-B3C4-EBC192A12FC0}" type="datetime1">
              <a:rPr lang="es-CO" smtClean="0">
                <a:solidFill>
                  <a:prstClr val="black">
                    <a:tint val="75000"/>
                  </a:prstClr>
                </a:solidFill>
              </a:rPr>
              <a:pPr latinLnBrk="0"/>
              <a:t>02/03/2016</a:t>
            </a:fld>
            <a:endParaRPr lang="es-CO">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es-CO">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77E99D1F-D63B-4CE7-9A9B-2992776A5B88}" type="slidenum">
              <a:rPr lang="es-CO" smtClean="0">
                <a:solidFill>
                  <a:prstClr val="black">
                    <a:tint val="75000"/>
                  </a:prstClr>
                </a:solidFill>
              </a:rPr>
              <a:pPr latinLnBrk="0"/>
              <a:t>‹#›</a:t>
            </a:fld>
            <a:endParaRPr lang="es-CO">
              <a:solidFill>
                <a:prstClr val="black">
                  <a:tint val="75000"/>
                </a:prstClr>
              </a:solidFill>
            </a:endParaRPr>
          </a:p>
        </p:txBody>
      </p:sp>
    </p:spTree>
    <p:extLst>
      <p:ext uri="{BB962C8B-B14F-4D97-AF65-F5344CB8AC3E}">
        <p14:creationId xmlns:p14="http://schemas.microsoft.com/office/powerpoint/2010/main" val="383510999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2" Type="http://schemas.openxmlformats.org/officeDocument/2006/relationships/hyperlink" Target="https://tesoreria.interamerica.org/CustodianFR" TargetMode="Externa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hyperlink" Target="https://tesoreria.interamerica.org/CustodianFR" TargetMode="External"/><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002" y="4059792"/>
            <a:ext cx="2016222" cy="276999"/>
          </a:xfrm>
          <a:prstGeom prst="rect">
            <a:avLst/>
          </a:prstGeom>
          <a:noFill/>
        </p:spPr>
        <p:txBody>
          <a:bodyPr wrap="square">
            <a:spAutoFit/>
          </a:bodyPr>
          <a:lstStyle/>
          <a:p>
            <a:pPr fontAlgn="auto">
              <a:spcBef>
                <a:spcPts val="0"/>
              </a:spcBef>
              <a:spcAft>
                <a:spcPts val="0"/>
              </a:spcAft>
              <a:defRPr/>
            </a:pPr>
            <a:r>
              <a:rPr lang="fr-FR" altLang="ko-KR" sz="1200" b="1" dirty="0" smtClean="0">
                <a:solidFill>
                  <a:schemeClr val="tx1">
                    <a:lumMod val="75000"/>
                    <a:lumOff val="25000"/>
                  </a:schemeClr>
                </a:solidFill>
                <a:latin typeface="Arial" pitchFamily="34" charset="0"/>
                <a:cs typeface="Arial" pitchFamily="34" charset="0"/>
              </a:rPr>
              <a:t>Division Interaméricaine </a:t>
            </a:r>
            <a:endParaRPr kumimoji="0" lang="fr-FR"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179512" y="3549367"/>
            <a:ext cx="7704856" cy="523220"/>
          </a:xfrm>
          <a:prstGeom prst="rect">
            <a:avLst/>
          </a:prstGeom>
          <a:noFill/>
          <a:ln w="9525">
            <a:noFill/>
            <a:miter lim="800000"/>
            <a:headEnd/>
            <a:tailEnd/>
          </a:ln>
        </p:spPr>
        <p:txBody>
          <a:bodyPr wrap="square">
            <a:spAutoFit/>
          </a:bodyPr>
          <a:lstStyle/>
          <a:p>
            <a:r>
              <a:rPr lang="en-US" altLang="ko-KR" sz="2800" b="1" dirty="0" smtClean="0">
                <a:solidFill>
                  <a:schemeClr val="tx1">
                    <a:lumMod val="75000"/>
                    <a:lumOff val="25000"/>
                  </a:schemeClr>
                </a:solidFill>
                <a:latin typeface="Arial" pitchFamily="34" charset="0"/>
                <a:ea typeface="맑은 고딕" pitchFamily="50" charset="-127"/>
                <a:cs typeface="Arial" pitchFamily="34" charset="0"/>
              </a:rPr>
              <a:t>RÉGIME DE PRESTATIONS DES EMPLOYÉS</a:t>
            </a:r>
          </a:p>
        </p:txBody>
      </p:sp>
      <p:sp>
        <p:nvSpPr>
          <p:cNvPr id="11" name="TextBox 3"/>
          <p:cNvSpPr txBox="1"/>
          <p:nvPr/>
        </p:nvSpPr>
        <p:spPr>
          <a:xfrm>
            <a:off x="5220072" y="3966318"/>
            <a:ext cx="2494098" cy="646331"/>
          </a:xfrm>
          <a:prstGeom prst="rect">
            <a:avLst/>
          </a:prstGeom>
          <a:noFill/>
        </p:spPr>
        <p:txBody>
          <a:bodyPr wrap="square">
            <a:spAutoFit/>
          </a:bodyPr>
          <a:lstStyle/>
          <a:p>
            <a:pPr fontAlgn="auto">
              <a:spcBef>
                <a:spcPts val="0"/>
              </a:spcBef>
              <a:spcAft>
                <a:spcPts val="0"/>
              </a:spcAft>
              <a:defRPr/>
            </a:pPr>
            <a:r>
              <a:rPr lang="fr-FR" altLang="ko-KR" sz="1200" b="1" dirty="0" smtClean="0">
                <a:solidFill>
                  <a:schemeClr val="tx1">
                    <a:lumMod val="75000"/>
                    <a:lumOff val="25000"/>
                  </a:schemeClr>
                </a:solidFill>
                <a:latin typeface="Arial" pitchFamily="34" charset="0"/>
                <a:cs typeface="Arial" pitchFamily="34" charset="0"/>
              </a:rPr>
              <a:t>Conseil de Trésorerie </a:t>
            </a:r>
          </a:p>
          <a:p>
            <a:pPr fontAlgn="auto">
              <a:spcBef>
                <a:spcPts val="0"/>
              </a:spcBef>
              <a:spcAft>
                <a:spcPts val="0"/>
              </a:spcAft>
              <a:defRPr/>
            </a:pPr>
            <a:r>
              <a:rPr lang="fr-FR" altLang="ko-KR" sz="1200" b="1" dirty="0">
                <a:solidFill>
                  <a:schemeClr val="tx1">
                    <a:lumMod val="75000"/>
                    <a:lumOff val="25000"/>
                  </a:schemeClr>
                </a:solidFill>
                <a:latin typeface="Arial" pitchFamily="34" charset="0"/>
                <a:cs typeface="Arial" pitchFamily="34" charset="0"/>
              </a:rPr>
              <a:t>Union </a:t>
            </a:r>
            <a:r>
              <a:rPr lang="fr-FR" altLang="ko-KR" sz="1200" b="1" dirty="0" smtClean="0">
                <a:solidFill>
                  <a:schemeClr val="tx1">
                    <a:lumMod val="75000"/>
                    <a:lumOff val="25000"/>
                  </a:schemeClr>
                </a:solidFill>
                <a:latin typeface="Arial" pitchFamily="34" charset="0"/>
                <a:cs typeface="Arial" pitchFamily="34" charset="0"/>
              </a:rPr>
              <a:t>des </a:t>
            </a:r>
            <a:r>
              <a:rPr lang="fr-FR" altLang="ko-KR" sz="1200" b="1" dirty="0">
                <a:solidFill>
                  <a:schemeClr val="tx1">
                    <a:lumMod val="75000"/>
                    <a:lumOff val="25000"/>
                  </a:schemeClr>
                </a:solidFill>
                <a:latin typeface="Arial" pitchFamily="34" charset="0"/>
                <a:cs typeface="Arial" pitchFamily="34" charset="0"/>
              </a:rPr>
              <a:t>A</a:t>
            </a:r>
            <a:r>
              <a:rPr lang="fr-FR" altLang="ko-KR" sz="1200" b="1" dirty="0" smtClean="0">
                <a:solidFill>
                  <a:schemeClr val="tx1">
                    <a:lumMod val="75000"/>
                    <a:lumOff val="25000"/>
                  </a:schemeClr>
                </a:solidFill>
                <a:latin typeface="Arial" pitchFamily="34" charset="0"/>
                <a:cs typeface="Arial" pitchFamily="34" charset="0"/>
              </a:rPr>
              <a:t>ntilles et </a:t>
            </a:r>
            <a:r>
              <a:rPr lang="fr-FR" altLang="ko-KR" sz="1200" b="1" dirty="0">
                <a:solidFill>
                  <a:schemeClr val="tx1">
                    <a:lumMod val="75000"/>
                    <a:lumOff val="25000"/>
                  </a:schemeClr>
                </a:solidFill>
                <a:latin typeface="Arial" pitchFamily="34" charset="0"/>
                <a:cs typeface="Arial" pitchFamily="34" charset="0"/>
              </a:rPr>
              <a:t>G</a:t>
            </a:r>
            <a:r>
              <a:rPr lang="fr-FR" altLang="ko-KR" sz="1200" b="1" dirty="0" smtClean="0">
                <a:solidFill>
                  <a:schemeClr val="tx1">
                    <a:lumMod val="75000"/>
                    <a:lumOff val="25000"/>
                  </a:schemeClr>
                </a:solidFill>
                <a:latin typeface="Arial" pitchFamily="34" charset="0"/>
                <a:cs typeface="Arial" pitchFamily="34" charset="0"/>
              </a:rPr>
              <a:t>uyane </a:t>
            </a:r>
            <a:r>
              <a:rPr lang="fr-FR" altLang="ko-KR" sz="1200" b="1" dirty="0">
                <a:solidFill>
                  <a:schemeClr val="tx1">
                    <a:lumMod val="75000"/>
                    <a:lumOff val="25000"/>
                  </a:schemeClr>
                </a:solidFill>
                <a:latin typeface="Arial" pitchFamily="34" charset="0"/>
                <a:cs typeface="Arial" pitchFamily="34" charset="0"/>
              </a:rPr>
              <a:t>F</a:t>
            </a:r>
            <a:r>
              <a:rPr lang="fr-FR" altLang="ko-KR" sz="1200" b="1" dirty="0" smtClean="0">
                <a:solidFill>
                  <a:schemeClr val="tx1">
                    <a:lumMod val="75000"/>
                    <a:lumOff val="25000"/>
                  </a:schemeClr>
                </a:solidFill>
                <a:latin typeface="Arial" pitchFamily="34" charset="0"/>
                <a:cs typeface="Arial" pitchFamily="34" charset="0"/>
              </a:rPr>
              <a:t>rançaises</a:t>
            </a:r>
          </a:p>
        </p:txBody>
      </p:sp>
      <p:sp>
        <p:nvSpPr>
          <p:cNvPr id="12" name="TextBox 3"/>
          <p:cNvSpPr txBox="1"/>
          <p:nvPr/>
        </p:nvSpPr>
        <p:spPr>
          <a:xfrm>
            <a:off x="8013501" y="4124568"/>
            <a:ext cx="1115616" cy="253916"/>
          </a:xfrm>
          <a:prstGeom prst="rect">
            <a:avLst/>
          </a:prstGeom>
          <a:noFill/>
        </p:spPr>
        <p:txBody>
          <a:bodyPr wrap="square">
            <a:spAutoFit/>
          </a:bodyPr>
          <a:lstStyle/>
          <a:p>
            <a:pPr algn="ctr" fontAlgn="auto">
              <a:spcBef>
                <a:spcPts val="0"/>
              </a:spcBef>
              <a:spcAft>
                <a:spcPts val="0"/>
              </a:spcAft>
              <a:defRPr/>
            </a:pPr>
            <a:r>
              <a:rPr lang="en-US" altLang="ko-KR" sz="1050" b="1" dirty="0" smtClean="0">
                <a:solidFill>
                  <a:schemeClr val="bg1"/>
                </a:solidFill>
                <a:latin typeface="Arial" pitchFamily="34" charset="0"/>
                <a:cs typeface="Arial" pitchFamily="34" charset="0"/>
              </a:rPr>
              <a:t>Mars 2016</a:t>
            </a:r>
            <a:endParaRPr kumimoji="0" lang="en-US" altLang="ko-KR" sz="105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01" y="2427734"/>
            <a:ext cx="3317512" cy="2160240"/>
          </a:xfrm>
          <a:prstGeom prst="rect">
            <a:avLst/>
          </a:prstGeom>
        </p:spPr>
      </p:pic>
      <p:graphicFrame>
        <p:nvGraphicFramePr>
          <p:cNvPr id="7" name="6 Diagrama"/>
          <p:cNvGraphicFramePr/>
          <p:nvPr>
            <p:extLst>
              <p:ext uri="{D42A27DB-BD31-4B8C-83A1-F6EECF244321}">
                <p14:modId xmlns:p14="http://schemas.microsoft.com/office/powerpoint/2010/main" val="2412481916"/>
              </p:ext>
            </p:extLst>
          </p:nvPr>
        </p:nvGraphicFramePr>
        <p:xfrm>
          <a:off x="181468" y="0"/>
          <a:ext cx="3001342" cy="1203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65931" y="35280"/>
            <a:ext cx="1478077" cy="962469"/>
          </a:xfrm>
          <a:prstGeom prst="rect">
            <a:avLst/>
          </a:prstGeom>
        </p:spPr>
      </p:pic>
      <p:sp>
        <p:nvSpPr>
          <p:cNvPr id="8" name="Content Placeholder 2"/>
          <p:cNvSpPr txBox="1">
            <a:spLocks/>
          </p:cNvSpPr>
          <p:nvPr/>
        </p:nvSpPr>
        <p:spPr>
          <a:xfrm>
            <a:off x="3203848" y="699542"/>
            <a:ext cx="5637312" cy="4443958"/>
          </a:xfrm>
          <a:prstGeom prst="rect">
            <a:avLst/>
          </a:prstGeom>
        </p:spPr>
        <p:txBody>
          <a:bodyPr>
            <a:normAutofit fontScale="47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nSpc>
                <a:spcPct val="150000"/>
              </a:lnSpc>
              <a:buNone/>
            </a:pPr>
            <a:endParaRPr lang="en-US" sz="2400" dirty="0">
              <a:latin typeface="Arial Black" pitchFamily="34" charset="0"/>
            </a:endParaRPr>
          </a:p>
          <a:p>
            <a:pPr marL="0" indent="0">
              <a:lnSpc>
                <a:spcPct val="150000"/>
              </a:lnSpc>
              <a:buNone/>
            </a:pPr>
            <a:r>
              <a:rPr lang="fr-FR" sz="3400" b="1" dirty="0" smtClean="0">
                <a:latin typeface="Arial" pitchFamily="34" charset="0"/>
                <a:cs typeface="Arial" pitchFamily="34" charset="0"/>
              </a:rPr>
              <a:t>Commission de la Garde et Vérification</a:t>
            </a:r>
            <a:r>
              <a:rPr lang="fr-FR" sz="3400" dirty="0" smtClean="0">
                <a:latin typeface="Arial Black" pitchFamily="34" charset="0"/>
              </a:rPr>
              <a:t>. </a:t>
            </a:r>
            <a:r>
              <a:rPr lang="fr-FR" sz="3400" i="1" dirty="0" smtClean="0">
                <a:latin typeface="Arial" pitchFamily="34" charset="0"/>
                <a:cs typeface="Arial" pitchFamily="34" charset="0"/>
              </a:rPr>
              <a:t>Nommé par </a:t>
            </a:r>
            <a:r>
              <a:rPr lang="fr-FR" sz="3400" i="1" dirty="0" smtClean="0">
                <a:latin typeface="Arial"/>
                <a:cs typeface="Arial"/>
              </a:rPr>
              <a:t>Conseil de propriétaires de soldes des fonds</a:t>
            </a:r>
          </a:p>
          <a:p>
            <a:pPr marL="0" indent="0">
              <a:lnSpc>
                <a:spcPct val="150000"/>
              </a:lnSpc>
              <a:buNone/>
            </a:pPr>
            <a:endParaRPr lang="fr-FR" sz="3400" dirty="0" smtClean="0">
              <a:latin typeface="Arial" pitchFamily="34" charset="0"/>
              <a:cs typeface="Arial" pitchFamily="34" charset="0"/>
            </a:endParaRPr>
          </a:p>
          <a:p>
            <a:pPr marL="0" indent="0">
              <a:lnSpc>
                <a:spcPct val="150000"/>
              </a:lnSpc>
              <a:buNone/>
            </a:pPr>
            <a:r>
              <a:rPr lang="fr-FR" sz="2900" b="1" u="sng" dirty="0" smtClean="0">
                <a:latin typeface="Arial" pitchFamily="34" charset="0"/>
                <a:cs typeface="Arial" pitchFamily="34" charset="0"/>
              </a:rPr>
              <a:t>Fonctions:</a:t>
            </a:r>
          </a:p>
          <a:p>
            <a:pPr>
              <a:lnSpc>
                <a:spcPct val="150000"/>
              </a:lnSpc>
            </a:pPr>
            <a:endParaRPr lang="fr-FR" sz="3400" b="1" dirty="0" smtClean="0">
              <a:latin typeface="Arial" pitchFamily="34" charset="0"/>
              <a:cs typeface="Arial" pitchFamily="34" charset="0"/>
            </a:endParaRPr>
          </a:p>
          <a:p>
            <a:pPr>
              <a:lnSpc>
                <a:spcPct val="150000"/>
              </a:lnSpc>
            </a:pPr>
            <a:r>
              <a:rPr lang="fr-FR" sz="3400" dirty="0" smtClean="0">
                <a:latin typeface="Arial" pitchFamily="34" charset="0"/>
                <a:cs typeface="Arial" pitchFamily="34" charset="0"/>
              </a:rPr>
              <a:t>Interprète les règlements</a:t>
            </a:r>
          </a:p>
          <a:p>
            <a:pPr>
              <a:lnSpc>
                <a:spcPct val="150000"/>
              </a:lnSpc>
            </a:pPr>
            <a:r>
              <a:rPr lang="fr-FR" sz="3400" dirty="0" smtClean="0">
                <a:latin typeface="Arial" pitchFamily="34" charset="0"/>
                <a:cs typeface="Arial" pitchFamily="34" charset="0"/>
              </a:rPr>
              <a:t>Agir en tant qu’administrateur des avantages en fonction de la règlementation en vigueur. </a:t>
            </a:r>
          </a:p>
          <a:p>
            <a:pPr>
              <a:lnSpc>
                <a:spcPct val="150000"/>
              </a:lnSpc>
            </a:pPr>
            <a:r>
              <a:rPr lang="fr-FR" sz="3400" dirty="0" smtClean="0">
                <a:latin typeface="Arial" pitchFamily="34" charset="0"/>
                <a:cs typeface="Arial" pitchFamily="34" charset="0"/>
              </a:rPr>
              <a:t>Maintenir des registre comptables des conséquences des décisions prises par le </a:t>
            </a:r>
            <a:r>
              <a:rPr lang="fr-FR" sz="3400" dirty="0">
                <a:latin typeface="Arial"/>
                <a:cs typeface="Arial"/>
              </a:rPr>
              <a:t>Conseil de propriétaires de soldes des </a:t>
            </a:r>
            <a:r>
              <a:rPr lang="fr-FR" sz="3400" dirty="0" smtClean="0">
                <a:latin typeface="Arial"/>
                <a:cs typeface="Arial"/>
              </a:rPr>
              <a:t>fonds.</a:t>
            </a:r>
            <a:endParaRPr lang="fr-FR" sz="3400" dirty="0" smtClean="0">
              <a:latin typeface="Arial" pitchFamily="34" charset="0"/>
              <a:cs typeface="Arial" pitchFamily="34" charset="0"/>
            </a:endParaRPr>
          </a:p>
          <a:p>
            <a:pPr>
              <a:lnSpc>
                <a:spcPct val="150000"/>
              </a:lnSpc>
            </a:pPr>
            <a:r>
              <a:rPr lang="fr-FR" sz="3400" dirty="0" smtClean="0">
                <a:latin typeface="Arial" pitchFamily="34" charset="0"/>
                <a:cs typeface="Arial" pitchFamily="34" charset="0"/>
              </a:rPr>
              <a:t>Recommander au </a:t>
            </a:r>
            <a:r>
              <a:rPr lang="fr-FR" sz="3400" dirty="0" smtClean="0">
                <a:latin typeface="Arial"/>
                <a:cs typeface="Arial"/>
              </a:rPr>
              <a:t>Conseil </a:t>
            </a:r>
            <a:r>
              <a:rPr lang="fr-FR" sz="3400" dirty="0">
                <a:latin typeface="Arial"/>
                <a:cs typeface="Arial"/>
              </a:rPr>
              <a:t>de propriétaires de soldes des </a:t>
            </a:r>
            <a:r>
              <a:rPr lang="fr-FR" sz="3400" dirty="0" smtClean="0">
                <a:latin typeface="Arial"/>
                <a:cs typeface="Arial"/>
              </a:rPr>
              <a:t>fonds </a:t>
            </a:r>
            <a:r>
              <a:rPr lang="fr-FR" sz="3400" dirty="0" smtClean="0">
                <a:latin typeface="Arial" pitchFamily="34" charset="0"/>
                <a:cs typeface="Arial" pitchFamily="34" charset="0"/>
              </a:rPr>
              <a:t>des modifications à la règlementation.</a:t>
            </a:r>
            <a:endParaRPr lang="fr-FR" sz="3400" dirty="0" smtClean="0">
              <a:latin typeface="Arial Black" pitchFamily="34" charset="0"/>
            </a:endParaRPr>
          </a:p>
          <a:p>
            <a:pPr>
              <a:lnSpc>
                <a:spcPct val="150000"/>
              </a:lnSpc>
            </a:pPr>
            <a:endParaRPr lang="es-E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p:txBody>
      </p:sp>
    </p:spTree>
    <p:extLst>
      <p:ext uri="{BB962C8B-B14F-4D97-AF65-F5344CB8AC3E}">
        <p14:creationId xmlns:p14="http://schemas.microsoft.com/office/powerpoint/2010/main" val="3395909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circle(in)">
                                      <p:cBhvr>
                                        <p:cTn id="29" dur="2000"/>
                                        <p:tgtEl>
                                          <p:spTgt spid="8">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circle(in)">
                                      <p:cBhvr>
                                        <p:cTn id="32" dur="2000"/>
                                        <p:tgtEl>
                                          <p:spTgt spid="8">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circle(in)">
                                      <p:cBhvr>
                                        <p:cTn id="35" dur="2000"/>
                                        <p:tgtEl>
                                          <p:spTgt spid="8">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circle(in)">
                                      <p:cBhvr>
                                        <p:cTn id="38"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716016" y="2355727"/>
            <a:ext cx="4248472" cy="984885"/>
          </a:xfrm>
          <a:prstGeom prst="rect">
            <a:avLst/>
          </a:prstGeom>
          <a:noFill/>
          <a:ln w="9525">
            <a:noFill/>
            <a:miter lim="800000"/>
            <a:headEnd/>
            <a:tailEnd/>
          </a:ln>
        </p:spPr>
        <p:txBody>
          <a:bodyPr wrap="square" lIns="144000" tIns="0" rIns="144000" bIns="0">
            <a:normAutofit/>
          </a:bodyPr>
          <a:lstStyle/>
          <a:p>
            <a:pPr algn="ctr"/>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LES FACTEURS ET LES VARIABLES</a:t>
            </a:r>
            <a:endParaRPr lang="en-US" altLang="ko-KR" sz="3400" b="1" dirty="0" smtClean="0">
              <a:solidFill>
                <a:prstClr val="black"/>
              </a:solidFill>
              <a:latin typeface="Arial" pitchFamily="34" charset="0"/>
              <a:cs typeface="Arial" pitchFamily="34" charset="0"/>
            </a:endParaRPr>
          </a:p>
        </p:txBody>
      </p:sp>
      <p:sp>
        <p:nvSpPr>
          <p:cNvPr id="5" name="4 CuadroTexto"/>
          <p:cNvSpPr txBox="1"/>
          <p:nvPr/>
        </p:nvSpPr>
        <p:spPr>
          <a:xfrm>
            <a:off x="5741876" y="3352732"/>
            <a:ext cx="3240360" cy="307777"/>
          </a:xfrm>
          <a:prstGeom prst="rect">
            <a:avLst/>
          </a:prstGeom>
          <a:noFill/>
        </p:spPr>
        <p:txBody>
          <a:bodyPr wrap="square" rtlCol="0">
            <a:spAutoFit/>
          </a:bodyPr>
          <a:lstStyle/>
          <a:p>
            <a:r>
              <a:rPr lang="es-DO" sz="1400" dirty="0">
                <a:solidFill>
                  <a:schemeClr val="bg1">
                    <a:lumMod val="50000"/>
                  </a:schemeClr>
                </a:solidFill>
              </a:rPr>
              <a:t>RÉGIME DE PRESTATIONS DES EMPLOYÉS </a:t>
            </a:r>
          </a:p>
        </p:txBody>
      </p:sp>
      <p:pic>
        <p:nvPicPr>
          <p:cNvPr id="6"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552" y="1210178"/>
            <a:ext cx="6559199" cy="3933322"/>
          </a:xfrm>
          <a:prstGeom prst="rect">
            <a:avLst/>
          </a:prstGeom>
        </p:spPr>
      </p:pic>
    </p:spTree>
    <p:extLst>
      <p:ext uri="{BB962C8B-B14F-4D97-AF65-F5344CB8AC3E}">
        <p14:creationId xmlns:p14="http://schemas.microsoft.com/office/powerpoint/2010/main" val="2021717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39502"/>
            <a:ext cx="5978268" cy="4360424"/>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Âge</a:t>
            </a:r>
          </a:p>
          <a:p>
            <a:pPr>
              <a:lnSpc>
                <a:spcPct val="150000"/>
              </a:lnSpc>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Années de Service</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650" b="1" dirty="0" smtClean="0">
                <a:solidFill>
                  <a:schemeClr val="tx1">
                    <a:lumMod val="65000"/>
                    <a:lumOff val="35000"/>
                  </a:schemeClr>
                </a:solidFill>
                <a:latin typeface="Arial" pitchFamily="34" charset="0"/>
                <a:cs typeface="Arial" pitchFamily="34" charset="0"/>
              </a:rPr>
              <a:t>Pourcentage du Salaire durant les années actives</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Statuts de l’emploi (Actif ou IPS)</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État civil (Marié ou Célibataire)</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Allocation de logement durant le service actif</a:t>
            </a:r>
            <a:endParaRPr lang="fr-FR" sz="1700" b="1" dirty="0">
              <a:solidFill>
                <a:schemeClr val="tx1">
                  <a:lumMod val="65000"/>
                  <a:lumOff val="35000"/>
                </a:schemeClr>
              </a:solidFill>
              <a:latin typeface="Arial" pitchFamily="34" charset="0"/>
              <a:cs typeface="Arial" pitchFamily="34" charset="0"/>
            </a:endParaRPr>
          </a:p>
        </p:txBody>
      </p:sp>
      <p:pic>
        <p:nvPicPr>
          <p:cNvPr id="6" name="5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3848" y="411510"/>
            <a:ext cx="5940152" cy="4470029"/>
          </a:xfrm>
          <a:prstGeom prst="rect">
            <a:avLst/>
          </a:prstGeom>
          <a:ln>
            <a:noFill/>
          </a:ln>
          <a:effectLst>
            <a:outerShdw blurRad="63500" sx="102000" sy="102000" algn="ctr" rotWithShape="0">
              <a:prstClr val="black">
                <a:alpha val="40000"/>
              </a:prstClr>
            </a:outerShdw>
          </a:effectLst>
        </p:spPr>
      </p:pic>
      <p:sp>
        <p:nvSpPr>
          <p:cNvPr id="9" name="8 Rectángulo"/>
          <p:cNvSpPr/>
          <p:nvPr/>
        </p:nvSpPr>
        <p:spPr>
          <a:xfrm rot="20684128">
            <a:off x="4633862" y="2231603"/>
            <a:ext cx="2928447" cy="315335"/>
          </a:xfrm>
          <a:prstGeom prst="rect">
            <a:avLst/>
          </a:prstGeom>
          <a:noFill/>
        </p:spPr>
        <p:txBody>
          <a:bodyPr wrap="none" lIns="91440" tIns="45720" rIns="91440" bIns="45720">
            <a:prstTxWarp prst="textChevron">
              <a:avLst>
                <a:gd name="adj"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solidFill>
                  <a:srgbClr val="0070C0"/>
                </a:solidFill>
                <a:effectLst>
                  <a:outerShdw blurRad="76200" dist="50800" dir="5400000" algn="tl" rotWithShape="0">
                    <a:srgbClr val="000000">
                      <a:alpha val="65000"/>
                    </a:srgbClr>
                  </a:outerShdw>
                </a:effectLst>
              </a:rPr>
              <a:t>FACTEURS ET VARIABLES</a:t>
            </a:r>
            <a:endParaRPr lang="es-ES" sz="5400" b="1"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754857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644009" y="2355726"/>
            <a:ext cx="4320480" cy="1015663"/>
          </a:xfrm>
          <a:prstGeom prst="rect">
            <a:avLst/>
          </a:prstGeom>
          <a:noFill/>
          <a:ln w="9525">
            <a:noFill/>
            <a:miter lim="800000"/>
            <a:headEnd/>
            <a:tailEnd/>
          </a:ln>
        </p:spPr>
        <p:txBody>
          <a:bodyPr wrap="square" lIns="144000" tIns="0" rIns="144000" bIns="0">
            <a:spAutoFit/>
          </a:bodyPr>
          <a:lstStyle/>
          <a:p>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UN PLAN AVEC </a:t>
            </a:r>
          </a:p>
          <a:p>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DES RÈGLES</a:t>
            </a:r>
            <a:endParaRPr lang="en-US" altLang="ko-KR" sz="3400" b="1" dirty="0" smtClean="0">
              <a:solidFill>
                <a:prstClr val="black"/>
              </a:solidFill>
              <a:latin typeface="Arial" pitchFamily="34" charset="0"/>
              <a:cs typeface="Arial" pitchFamily="34" charset="0"/>
            </a:endParaRPr>
          </a:p>
        </p:txBody>
      </p:sp>
      <p:sp>
        <p:nvSpPr>
          <p:cNvPr id="5" name="4 CuadroTexto"/>
          <p:cNvSpPr txBox="1"/>
          <p:nvPr/>
        </p:nvSpPr>
        <p:spPr>
          <a:xfrm>
            <a:off x="4932040" y="3371389"/>
            <a:ext cx="4050704"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6"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0178"/>
            <a:ext cx="6559199" cy="3933322"/>
          </a:xfrm>
          <a:prstGeom prst="rect">
            <a:avLst/>
          </a:prstGeom>
        </p:spPr>
      </p:pic>
    </p:spTree>
    <p:extLst>
      <p:ext uri="{BB962C8B-B14F-4D97-AF65-F5344CB8AC3E}">
        <p14:creationId xmlns:p14="http://schemas.microsoft.com/office/powerpoint/2010/main" val="509594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7798" y="0"/>
            <a:ext cx="3449482" cy="2299655"/>
          </a:xfrm>
          <a:prstGeom prst="rect">
            <a:avLst/>
          </a:prstGeom>
        </p:spPr>
      </p:pic>
      <p:sp>
        <p:nvSpPr>
          <p:cNvPr id="4" name="3 Rectángulo"/>
          <p:cNvSpPr/>
          <p:nvPr/>
        </p:nvSpPr>
        <p:spPr>
          <a:xfrm>
            <a:off x="107504" y="15078"/>
            <a:ext cx="4968552" cy="1384995"/>
          </a:xfrm>
          <a:prstGeom prst="rect">
            <a:avLst/>
          </a:prstGeom>
        </p:spPr>
        <p:txBody>
          <a:bodyPr wrap="square">
            <a:spAutoFit/>
          </a:bodyPr>
          <a:lstStyle/>
          <a:p>
            <a:pPr lvl="0" latinLnBrk="0"/>
            <a:r>
              <a:rPr lang="en-US" sz="2800" b="1" dirty="0">
                <a:solidFill>
                  <a:srgbClr val="43221A"/>
                </a:solidFill>
                <a:effectLst>
                  <a:outerShdw blurRad="38100" dist="38100" dir="2700000" algn="tl">
                    <a:srgbClr val="000000">
                      <a:alpha val="43137"/>
                    </a:srgbClr>
                  </a:outerShdw>
                </a:effectLst>
                <a:latin typeface="Segoe UI"/>
                <a:cs typeface="Segoe UI"/>
              </a:rPr>
              <a:t>Z 10 10 </a:t>
            </a:r>
            <a:r>
              <a:rPr lang="en-US" sz="2800" b="1" dirty="0" err="1">
                <a:solidFill>
                  <a:srgbClr val="43221A"/>
                </a:solidFill>
                <a:effectLst>
                  <a:outerShdw blurRad="38100" dist="38100" dir="2700000" algn="tl">
                    <a:srgbClr val="000000">
                      <a:alpha val="43137"/>
                    </a:srgbClr>
                  </a:outerShdw>
                </a:effectLst>
                <a:latin typeface="Segoe UI"/>
                <a:cs typeface="Segoe UI"/>
              </a:rPr>
              <a:t>Détermination</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solde</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fonds</a:t>
            </a:r>
            <a:r>
              <a:rPr lang="en-US" sz="2800" b="1" dirty="0">
                <a:solidFill>
                  <a:srgbClr val="43221A"/>
                </a:solidFill>
                <a:effectLst>
                  <a:outerShdw blurRad="38100" dist="38100" dir="2700000" algn="tl">
                    <a:srgbClr val="000000">
                      <a:alpha val="43137"/>
                    </a:srgbClr>
                  </a:outerShdw>
                </a:effectLst>
                <a:latin typeface="Segoe UI"/>
                <a:cs typeface="Segoe UI"/>
              </a:rPr>
              <a:t> pour </a:t>
            </a:r>
            <a:r>
              <a:rPr lang="en-US" sz="2800" b="1" dirty="0" err="1">
                <a:solidFill>
                  <a:srgbClr val="43221A"/>
                </a:solidFill>
                <a:effectLst>
                  <a:outerShdw blurRad="38100" dist="38100" dir="2700000" algn="tl">
                    <a:srgbClr val="000000">
                      <a:alpha val="43137"/>
                    </a:srgbClr>
                  </a:outerShdw>
                </a:effectLst>
                <a:latin typeface="Segoe UI"/>
                <a:cs typeface="Segoe UI"/>
              </a:rPr>
              <a:t>définir</a:t>
            </a:r>
            <a:r>
              <a:rPr lang="en-US" sz="2800" b="1" dirty="0">
                <a:solidFill>
                  <a:srgbClr val="43221A"/>
                </a:solidFill>
                <a:effectLst>
                  <a:outerShdw blurRad="38100" dist="38100" dir="2700000" algn="tl">
                    <a:srgbClr val="000000">
                      <a:alpha val="43137"/>
                    </a:srgbClr>
                  </a:outerShdw>
                </a:effectLst>
                <a:latin typeface="Segoe UI"/>
                <a:cs typeface="Segoe UI"/>
              </a:rPr>
              <a:t> les </a:t>
            </a:r>
            <a:r>
              <a:rPr lang="en-US" sz="2800" b="1" dirty="0" err="1">
                <a:solidFill>
                  <a:srgbClr val="43221A"/>
                </a:solidFill>
                <a:effectLst>
                  <a:outerShdw blurRad="38100" dist="38100" dir="2700000" algn="tl">
                    <a:srgbClr val="000000">
                      <a:alpha val="43137"/>
                    </a:srgbClr>
                  </a:outerShdw>
                </a:effectLst>
                <a:latin typeface="Segoe UI"/>
                <a:cs typeface="Segoe UI"/>
              </a:rPr>
              <a:t>avantages</a:t>
            </a:r>
            <a:r>
              <a:rPr lang="en-US" sz="2800" b="1" dirty="0">
                <a:solidFill>
                  <a:srgbClr val="43221A"/>
                </a:solidFill>
                <a:effectLst>
                  <a:outerShdw blurRad="38100" dist="38100" dir="2700000" algn="tl">
                    <a:srgbClr val="000000">
                      <a:alpha val="43137"/>
                    </a:srgbClr>
                  </a:outerShdw>
                </a:effectLst>
                <a:latin typeface="Segoe UI"/>
                <a:cs typeface="Segoe UI"/>
              </a:rPr>
              <a:t>  </a:t>
            </a:r>
          </a:p>
        </p:txBody>
      </p:sp>
      <p:sp>
        <p:nvSpPr>
          <p:cNvPr id="5" name="4 Menos"/>
          <p:cNvSpPr/>
          <p:nvPr/>
        </p:nvSpPr>
        <p:spPr>
          <a:xfrm>
            <a:off x="-792596" y="1400072"/>
            <a:ext cx="6768752" cy="235574"/>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6 Rectángulo"/>
          <p:cNvSpPr/>
          <p:nvPr/>
        </p:nvSpPr>
        <p:spPr>
          <a:xfrm>
            <a:off x="107504" y="1656849"/>
            <a:ext cx="3456384" cy="528350"/>
          </a:xfrm>
          <a:prstGeom prst="rect">
            <a:avLst/>
          </a:prstGeom>
        </p:spPr>
        <p:txBody>
          <a:bodyPr wrap="square">
            <a:spAutoFit/>
          </a:bodyPr>
          <a:lstStyle/>
          <a:p>
            <a:pPr>
              <a:lnSpc>
                <a:spcPct val="150000"/>
              </a:lnSpc>
            </a:pPr>
            <a:r>
              <a:rPr lang="es-ES" sz="2000" b="1" dirty="0" err="1" smtClean="0">
                <a:effectLst>
                  <a:outerShdw blurRad="38100" dist="38100" dir="2700000" algn="tl">
                    <a:srgbClr val="000000">
                      <a:alpha val="43137"/>
                    </a:srgbClr>
                  </a:outerShdw>
                </a:effectLst>
                <a:cs typeface="Arial" pitchFamily="34" charset="0"/>
              </a:rPr>
              <a:t>Venant</a:t>
            </a:r>
            <a:r>
              <a:rPr lang="es-ES" sz="2000" b="1" dirty="0" smtClean="0">
                <a:effectLst>
                  <a:outerShdw blurRad="38100" dist="38100" dir="2700000" algn="tl">
                    <a:srgbClr val="000000">
                      <a:alpha val="43137"/>
                    </a:srgbClr>
                  </a:outerShdw>
                </a:effectLst>
                <a:cs typeface="Arial" pitchFamily="34" charset="0"/>
              </a:rPr>
              <a:t> du </a:t>
            </a:r>
            <a:r>
              <a:rPr lang="es-ES" sz="2000" b="1" dirty="0" err="1" smtClean="0">
                <a:effectLst>
                  <a:outerShdw blurRad="38100" dist="38100" dir="2700000" algn="tl">
                    <a:srgbClr val="000000">
                      <a:alpha val="43137"/>
                    </a:srgbClr>
                  </a:outerShdw>
                </a:effectLst>
                <a:cs typeface="Arial" pitchFamily="34" charset="0"/>
              </a:rPr>
              <a:t>service</a:t>
            </a:r>
            <a:r>
              <a:rPr lang="es-ES" sz="2000" b="1" dirty="0" smtClean="0">
                <a:effectLst>
                  <a:outerShdw blurRad="38100" dist="38100" dir="2700000" algn="tl">
                    <a:srgbClr val="000000">
                      <a:alpha val="43137"/>
                    </a:srgbClr>
                  </a:outerShdw>
                </a:effectLst>
                <a:cs typeface="Arial" pitchFamily="34" charset="0"/>
              </a:rPr>
              <a:t> </a:t>
            </a:r>
            <a:r>
              <a:rPr lang="es-ES" sz="2000" b="1" dirty="0" err="1" smtClean="0">
                <a:effectLst>
                  <a:outerShdw blurRad="38100" dist="38100" dir="2700000" algn="tl">
                    <a:srgbClr val="000000">
                      <a:alpha val="43137"/>
                    </a:srgbClr>
                  </a:outerShdw>
                </a:effectLst>
                <a:cs typeface="Arial" pitchFamily="34" charset="0"/>
              </a:rPr>
              <a:t>actif</a:t>
            </a:r>
            <a:r>
              <a:rPr lang="es-ES" sz="2000" b="1" dirty="0" smtClean="0">
                <a:effectLst>
                  <a:outerShdw blurRad="38100" dist="38100" dir="2700000" algn="tl">
                    <a:srgbClr val="000000">
                      <a:alpha val="43137"/>
                    </a:srgbClr>
                  </a:outerShdw>
                </a:effectLst>
                <a:cs typeface="Arial" pitchFamily="34" charset="0"/>
              </a:rPr>
              <a:t>:</a:t>
            </a:r>
            <a:endParaRPr lang="es-ES" sz="2000" b="1" dirty="0">
              <a:effectLst>
                <a:outerShdw blurRad="38100" dist="38100" dir="2700000" algn="tl">
                  <a:srgbClr val="000000">
                    <a:alpha val="43137"/>
                  </a:srgbClr>
                </a:outerShdw>
              </a:effectLst>
              <a:cs typeface="Arial" pitchFamily="34" charset="0"/>
            </a:endParaRPr>
          </a:p>
        </p:txBody>
      </p:sp>
      <p:sp>
        <p:nvSpPr>
          <p:cNvPr id="8" name="7 Rectángulo"/>
          <p:cNvSpPr/>
          <p:nvPr/>
        </p:nvSpPr>
        <p:spPr>
          <a:xfrm>
            <a:off x="179512" y="2211710"/>
            <a:ext cx="8959900" cy="369332"/>
          </a:xfrm>
          <a:prstGeom prst="rect">
            <a:avLst/>
          </a:prstGeom>
        </p:spPr>
        <p:txBody>
          <a:bodyPr wrap="square">
            <a:spAutoFit/>
          </a:bodyPr>
          <a:lstStyle/>
          <a:p>
            <a:pPr indent="-457200"/>
            <a:r>
              <a:rPr lang="es-ES" dirty="0" smtClean="0"/>
              <a:t> </a:t>
            </a:r>
            <a:r>
              <a:rPr lang="en-US" dirty="0" smtClean="0"/>
              <a:t>a) </a:t>
            </a:r>
            <a:r>
              <a:rPr lang="en-US" dirty="0"/>
              <a:t>Pays </a:t>
            </a:r>
            <a:r>
              <a:rPr lang="en-US" dirty="0" err="1"/>
              <a:t>où</a:t>
            </a:r>
            <a:r>
              <a:rPr lang="en-US" dirty="0"/>
              <a:t> </a:t>
            </a:r>
            <a:r>
              <a:rPr lang="en-US" dirty="0" err="1"/>
              <a:t>l'employé</a:t>
            </a:r>
            <a:r>
              <a:rPr lang="en-US" dirty="0"/>
              <a:t> </a:t>
            </a:r>
            <a:r>
              <a:rPr lang="en-US" dirty="0" err="1"/>
              <a:t>est</a:t>
            </a:r>
            <a:r>
              <a:rPr lang="en-US" dirty="0"/>
              <a:t> </a:t>
            </a:r>
            <a:r>
              <a:rPr lang="en-US" dirty="0" smtClean="0"/>
              <a:t>né, </a:t>
            </a:r>
            <a:r>
              <a:rPr lang="en-US" dirty="0" err="1"/>
              <a:t>à</a:t>
            </a:r>
            <a:r>
              <a:rPr lang="en-US" dirty="0"/>
              <a:t> condition </a:t>
            </a:r>
            <a:r>
              <a:rPr lang="en-US" dirty="0" err="1"/>
              <a:t>qu'ils</a:t>
            </a:r>
            <a:r>
              <a:rPr lang="en-US" dirty="0"/>
              <a:t> </a:t>
            </a:r>
            <a:r>
              <a:rPr lang="en-US" dirty="0" err="1"/>
              <a:t>soient</a:t>
            </a:r>
            <a:r>
              <a:rPr lang="en-US" dirty="0"/>
              <a:t> </a:t>
            </a:r>
            <a:r>
              <a:rPr lang="en-US" dirty="0" err="1"/>
              <a:t>dans</a:t>
            </a:r>
            <a:r>
              <a:rPr lang="en-US" dirty="0"/>
              <a:t> le </a:t>
            </a:r>
            <a:r>
              <a:rPr lang="en-US" dirty="0" err="1"/>
              <a:t>registre</a:t>
            </a:r>
            <a:r>
              <a:rPr lang="en-US" dirty="0"/>
              <a:t> de service </a:t>
            </a:r>
            <a:r>
              <a:rPr lang="en-US" dirty="0" err="1"/>
              <a:t>dans</a:t>
            </a:r>
            <a:r>
              <a:rPr lang="en-US" dirty="0"/>
              <a:t> </a:t>
            </a:r>
            <a:r>
              <a:rPr lang="en-US" dirty="0" err="1"/>
              <a:t>ce</a:t>
            </a:r>
            <a:r>
              <a:rPr lang="en-US" dirty="0"/>
              <a:t> pays.</a:t>
            </a:r>
            <a:endParaRPr lang="en-US" dirty="0" smtClean="0"/>
          </a:p>
        </p:txBody>
      </p:sp>
      <p:sp>
        <p:nvSpPr>
          <p:cNvPr id="10" name="9 Rectángulo"/>
          <p:cNvSpPr/>
          <p:nvPr/>
        </p:nvSpPr>
        <p:spPr>
          <a:xfrm>
            <a:off x="179512" y="2643758"/>
            <a:ext cx="8748464" cy="646331"/>
          </a:xfrm>
          <a:prstGeom prst="rect">
            <a:avLst/>
          </a:prstGeom>
        </p:spPr>
        <p:txBody>
          <a:bodyPr wrap="square">
            <a:spAutoFit/>
          </a:bodyPr>
          <a:lstStyle/>
          <a:p>
            <a:r>
              <a:rPr lang="es-ES" dirty="0" smtClean="0"/>
              <a:t>b) </a:t>
            </a:r>
            <a:r>
              <a:rPr lang="es-ES" dirty="0" err="1" smtClean="0"/>
              <a:t>Confessionel</a:t>
            </a:r>
            <a:r>
              <a:rPr lang="es-ES" dirty="0" smtClean="0"/>
              <a:t> </a:t>
            </a:r>
            <a:r>
              <a:rPr lang="es-ES" dirty="0" err="1" smtClean="0"/>
              <a:t>pays</a:t>
            </a:r>
            <a:r>
              <a:rPr lang="es-ES" dirty="0" smtClean="0"/>
              <a:t> </a:t>
            </a:r>
            <a:r>
              <a:rPr lang="es-ES" dirty="0" err="1"/>
              <a:t>d'adoption</a:t>
            </a:r>
            <a:r>
              <a:rPr lang="es-ES" dirty="0"/>
              <a:t>, sur le </a:t>
            </a:r>
            <a:r>
              <a:rPr lang="es-ES" dirty="0" err="1"/>
              <a:t>territoire</a:t>
            </a:r>
            <a:r>
              <a:rPr lang="es-ES" dirty="0"/>
              <a:t> de </a:t>
            </a:r>
            <a:r>
              <a:rPr lang="es-ES" dirty="0" err="1"/>
              <a:t>l'un</a:t>
            </a:r>
            <a:r>
              <a:rPr lang="es-ES" dirty="0"/>
              <a:t> des </a:t>
            </a:r>
            <a:r>
              <a:rPr lang="es-ES" dirty="0" err="1"/>
              <a:t>contributeurs</a:t>
            </a:r>
            <a:r>
              <a:rPr lang="es-ES" dirty="0"/>
              <a:t>, </a:t>
            </a:r>
            <a:r>
              <a:rPr lang="es-ES" dirty="0" err="1"/>
              <a:t>pourvu</a:t>
            </a:r>
            <a:r>
              <a:rPr lang="es-ES" dirty="0"/>
              <a:t> </a:t>
            </a:r>
            <a:r>
              <a:rPr lang="es-ES" dirty="0" smtClean="0"/>
              <a:t>que</a:t>
            </a:r>
          </a:p>
          <a:p>
            <a:r>
              <a:rPr lang="es-ES" dirty="0" smtClean="0"/>
              <a:t> </a:t>
            </a:r>
            <a:r>
              <a:rPr lang="es-ES" dirty="0" err="1" smtClean="0"/>
              <a:t>l'employé</a:t>
            </a:r>
            <a:r>
              <a:rPr lang="es-ES" dirty="0"/>
              <a:t> </a:t>
            </a:r>
            <a:r>
              <a:rPr lang="es-ES" dirty="0" smtClean="0"/>
              <a:t>a </a:t>
            </a:r>
            <a:r>
              <a:rPr lang="es-ES" dirty="0" err="1"/>
              <a:t>servi</a:t>
            </a:r>
            <a:r>
              <a:rPr lang="es-ES" dirty="0"/>
              <a:t> un </a:t>
            </a:r>
            <a:r>
              <a:rPr lang="es-ES" dirty="0" err="1"/>
              <a:t>minimum</a:t>
            </a:r>
            <a:r>
              <a:rPr lang="es-ES" dirty="0"/>
              <a:t> de 10 </a:t>
            </a:r>
            <a:r>
              <a:rPr lang="es-ES" dirty="0" err="1"/>
              <a:t>ans</a:t>
            </a:r>
            <a:r>
              <a:rPr lang="es-ES" dirty="0"/>
              <a:t>.</a:t>
            </a:r>
            <a:endParaRPr lang="en-US" dirty="0"/>
          </a:p>
        </p:txBody>
      </p:sp>
      <p:sp>
        <p:nvSpPr>
          <p:cNvPr id="11" name="10 Rectángulo"/>
          <p:cNvSpPr/>
          <p:nvPr/>
        </p:nvSpPr>
        <p:spPr>
          <a:xfrm>
            <a:off x="179512" y="3291830"/>
            <a:ext cx="8784976" cy="646331"/>
          </a:xfrm>
          <a:prstGeom prst="rect">
            <a:avLst/>
          </a:prstGeom>
        </p:spPr>
        <p:txBody>
          <a:bodyPr wrap="square">
            <a:spAutoFit/>
          </a:bodyPr>
          <a:lstStyle/>
          <a:p>
            <a:r>
              <a:rPr lang="es-ES" dirty="0" smtClean="0"/>
              <a:t>c</a:t>
            </a:r>
            <a:r>
              <a:rPr lang="en-US" dirty="0" smtClean="0"/>
              <a:t>) </a:t>
            </a:r>
            <a:r>
              <a:rPr lang="en-US" dirty="0"/>
              <a:t>Le dernier pays </a:t>
            </a:r>
            <a:r>
              <a:rPr lang="en-US" dirty="0" err="1"/>
              <a:t>d'emploi</a:t>
            </a:r>
            <a:r>
              <a:rPr lang="en-US" dirty="0"/>
              <a:t>, </a:t>
            </a:r>
            <a:r>
              <a:rPr lang="en-US" dirty="0" err="1"/>
              <a:t>sur</a:t>
            </a:r>
            <a:r>
              <a:rPr lang="en-US" dirty="0"/>
              <a:t> le </a:t>
            </a:r>
            <a:r>
              <a:rPr lang="en-US" dirty="0" err="1"/>
              <a:t>territoire</a:t>
            </a:r>
            <a:r>
              <a:rPr lang="en-US" dirty="0"/>
              <a:t> des </a:t>
            </a:r>
            <a:r>
              <a:rPr lang="en-US" dirty="0" err="1"/>
              <a:t>contributeurs</a:t>
            </a:r>
            <a:r>
              <a:rPr lang="en-US" dirty="0"/>
              <a:t>, </a:t>
            </a:r>
            <a:r>
              <a:rPr lang="en-US" dirty="0" err="1"/>
              <a:t>pourvu</a:t>
            </a:r>
            <a:r>
              <a:rPr lang="en-US" dirty="0"/>
              <a:t> </a:t>
            </a:r>
            <a:r>
              <a:rPr lang="en-US" dirty="0" err="1"/>
              <a:t>que</a:t>
            </a:r>
            <a:r>
              <a:rPr lang="en-US" dirty="0"/>
              <a:t> </a:t>
            </a:r>
            <a:r>
              <a:rPr lang="en-US" dirty="0" err="1" smtClean="0"/>
              <a:t>l'employé</a:t>
            </a:r>
            <a:r>
              <a:rPr lang="en-US" dirty="0" smtClean="0"/>
              <a:t> </a:t>
            </a:r>
            <a:r>
              <a:rPr lang="en-US" dirty="0"/>
              <a:t>a </a:t>
            </a:r>
            <a:r>
              <a:rPr lang="en-US" dirty="0" err="1"/>
              <a:t>servi</a:t>
            </a:r>
            <a:r>
              <a:rPr lang="en-US" dirty="0"/>
              <a:t> un minimum de 10 ans.</a:t>
            </a:r>
          </a:p>
        </p:txBody>
      </p:sp>
      <p:sp>
        <p:nvSpPr>
          <p:cNvPr id="12" name="11 Rectángulo"/>
          <p:cNvSpPr/>
          <p:nvPr/>
        </p:nvSpPr>
        <p:spPr>
          <a:xfrm>
            <a:off x="179512" y="3939902"/>
            <a:ext cx="8964488" cy="646331"/>
          </a:xfrm>
          <a:prstGeom prst="rect">
            <a:avLst/>
          </a:prstGeom>
        </p:spPr>
        <p:txBody>
          <a:bodyPr wrap="square">
            <a:spAutoFit/>
          </a:bodyPr>
          <a:lstStyle/>
          <a:p>
            <a:r>
              <a:rPr lang="es-ES" dirty="0" smtClean="0"/>
              <a:t>d) </a:t>
            </a:r>
            <a:r>
              <a:rPr lang="es-ES" dirty="0" err="1"/>
              <a:t>Dans</a:t>
            </a:r>
            <a:r>
              <a:rPr lang="es-ES" dirty="0"/>
              <a:t> le cas </a:t>
            </a:r>
            <a:r>
              <a:rPr lang="es-ES" dirty="0" err="1"/>
              <a:t>où</a:t>
            </a:r>
            <a:r>
              <a:rPr lang="es-ES" dirty="0"/>
              <a:t> </a:t>
            </a:r>
            <a:r>
              <a:rPr lang="es-ES" dirty="0" err="1"/>
              <a:t>plusieurs</a:t>
            </a:r>
            <a:r>
              <a:rPr lang="es-ES" dirty="0"/>
              <a:t> </a:t>
            </a:r>
            <a:r>
              <a:rPr lang="es-ES" dirty="0" err="1"/>
              <a:t>propriétaires</a:t>
            </a:r>
            <a:r>
              <a:rPr lang="es-ES" dirty="0"/>
              <a:t> </a:t>
            </a:r>
            <a:r>
              <a:rPr lang="es-ES" dirty="0" err="1"/>
              <a:t>d'un</a:t>
            </a:r>
            <a:r>
              <a:rPr lang="es-ES" dirty="0"/>
              <a:t> </a:t>
            </a:r>
            <a:r>
              <a:rPr lang="es-ES" dirty="0" err="1"/>
              <a:t>solde</a:t>
            </a:r>
            <a:r>
              <a:rPr lang="es-ES" dirty="0"/>
              <a:t> du </a:t>
            </a:r>
            <a:r>
              <a:rPr lang="es-ES" dirty="0" err="1"/>
              <a:t>fonds</a:t>
            </a:r>
            <a:r>
              <a:rPr lang="es-ES" dirty="0"/>
              <a:t> </a:t>
            </a:r>
            <a:r>
              <a:rPr lang="es-ES" dirty="0" err="1" smtClean="0"/>
              <a:t>sont</a:t>
            </a:r>
            <a:r>
              <a:rPr lang="es-ES" dirty="0" smtClean="0"/>
              <a:t> </a:t>
            </a:r>
            <a:r>
              <a:rPr lang="es-ES" dirty="0" err="1" smtClean="0"/>
              <a:t>dans</a:t>
            </a:r>
            <a:r>
              <a:rPr lang="es-ES" dirty="0" smtClean="0"/>
              <a:t> </a:t>
            </a:r>
            <a:r>
              <a:rPr lang="es-ES" dirty="0"/>
              <a:t>le </a:t>
            </a:r>
            <a:r>
              <a:rPr lang="es-ES" dirty="0" err="1"/>
              <a:t>même</a:t>
            </a:r>
            <a:r>
              <a:rPr lang="es-ES" dirty="0"/>
              <a:t> </a:t>
            </a:r>
            <a:r>
              <a:rPr lang="es-ES" dirty="0" err="1"/>
              <a:t>pays</a:t>
            </a:r>
            <a:r>
              <a:rPr lang="es-ES" dirty="0"/>
              <a:t>, </a:t>
            </a:r>
            <a:r>
              <a:rPr lang="es-ES" dirty="0" err="1"/>
              <a:t>ils</a:t>
            </a:r>
            <a:r>
              <a:rPr lang="es-ES" dirty="0"/>
              <a:t> </a:t>
            </a:r>
            <a:r>
              <a:rPr lang="es-ES" dirty="0" err="1"/>
              <a:t>vont</a:t>
            </a:r>
            <a:r>
              <a:rPr lang="es-ES" dirty="0"/>
              <a:t> </a:t>
            </a:r>
            <a:r>
              <a:rPr lang="es-ES" dirty="0" err="1"/>
              <a:t>puiser</a:t>
            </a:r>
            <a:r>
              <a:rPr lang="es-ES" dirty="0"/>
              <a:t> </a:t>
            </a:r>
            <a:r>
              <a:rPr lang="es-ES" dirty="0" err="1"/>
              <a:t>dans</a:t>
            </a:r>
            <a:r>
              <a:rPr lang="es-ES" dirty="0"/>
              <a:t> le </a:t>
            </a:r>
            <a:r>
              <a:rPr lang="es-ES" dirty="0" err="1"/>
              <a:t>solde</a:t>
            </a:r>
            <a:r>
              <a:rPr lang="es-ES" dirty="0"/>
              <a:t> du </a:t>
            </a:r>
            <a:r>
              <a:rPr lang="es-ES" dirty="0" err="1"/>
              <a:t>fonds</a:t>
            </a:r>
            <a:r>
              <a:rPr lang="es-ES" dirty="0"/>
              <a:t> du </a:t>
            </a:r>
            <a:r>
              <a:rPr lang="es-ES" dirty="0" err="1"/>
              <a:t>pays</a:t>
            </a:r>
            <a:r>
              <a:rPr lang="es-ES" dirty="0"/>
              <a:t> </a:t>
            </a:r>
            <a:r>
              <a:rPr lang="es-ES" dirty="0" err="1"/>
              <a:t>qui</a:t>
            </a:r>
            <a:r>
              <a:rPr lang="es-ES" dirty="0"/>
              <a:t> se </a:t>
            </a:r>
            <a:r>
              <a:rPr lang="es-ES" dirty="0" err="1"/>
              <a:t>rapporte</a:t>
            </a:r>
            <a:r>
              <a:rPr lang="es-ES" dirty="0"/>
              <a:t> </a:t>
            </a:r>
            <a:r>
              <a:rPr lang="es-ES" dirty="0" err="1"/>
              <a:t>à</a:t>
            </a:r>
            <a:r>
              <a:rPr lang="es-ES" dirty="0"/>
              <a:t> la </a:t>
            </a:r>
            <a:r>
              <a:rPr lang="es-ES" dirty="0" err="1"/>
              <a:t>dernière</a:t>
            </a:r>
            <a:r>
              <a:rPr lang="es-ES" dirty="0"/>
              <a:t> place de </a:t>
            </a:r>
            <a:r>
              <a:rPr lang="es-ES" dirty="0" err="1"/>
              <a:t>l'emploi</a:t>
            </a:r>
            <a:r>
              <a:rPr lang="es-ES" dirty="0"/>
              <a:t>.</a:t>
            </a:r>
            <a:endParaRPr lang="es-ES" dirty="0">
              <a:latin typeface="Arial Black" pitchFamily="34" charset="0"/>
            </a:endParaRPr>
          </a:p>
        </p:txBody>
      </p:sp>
    </p:spTree>
    <p:extLst>
      <p:ext uri="{BB962C8B-B14F-4D97-AF65-F5344CB8AC3E}">
        <p14:creationId xmlns:p14="http://schemas.microsoft.com/office/powerpoint/2010/main" val="34656440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6550" y="40368"/>
            <a:ext cx="3689062" cy="2459374"/>
          </a:xfrm>
          <a:prstGeom prst="rect">
            <a:avLst/>
          </a:prstGeom>
        </p:spPr>
      </p:pic>
      <p:sp>
        <p:nvSpPr>
          <p:cNvPr id="4" name="3 Rectángulo"/>
          <p:cNvSpPr/>
          <p:nvPr/>
        </p:nvSpPr>
        <p:spPr>
          <a:xfrm>
            <a:off x="107504" y="15078"/>
            <a:ext cx="4968552" cy="1384995"/>
          </a:xfrm>
          <a:prstGeom prst="rect">
            <a:avLst/>
          </a:prstGeom>
        </p:spPr>
        <p:txBody>
          <a:bodyPr wrap="square">
            <a:spAutoFit/>
          </a:bodyPr>
          <a:lstStyle/>
          <a:p>
            <a:pPr lvl="0" latinLnBrk="0"/>
            <a:r>
              <a:rPr lang="en-US" sz="2800" b="1" dirty="0" smtClean="0">
                <a:solidFill>
                  <a:srgbClr val="43221A"/>
                </a:solidFill>
                <a:effectLst>
                  <a:outerShdw blurRad="38100" dist="38100" dir="2700000" algn="tl">
                    <a:srgbClr val="000000">
                      <a:alpha val="43137"/>
                    </a:srgbClr>
                  </a:outerShdw>
                </a:effectLst>
                <a:latin typeface="Segoe UI"/>
                <a:cs typeface="Segoe UI"/>
              </a:rPr>
              <a:t>Z </a:t>
            </a:r>
            <a:r>
              <a:rPr lang="en-US" sz="2800" b="1" dirty="0">
                <a:solidFill>
                  <a:srgbClr val="43221A"/>
                </a:solidFill>
                <a:effectLst>
                  <a:outerShdw blurRad="38100" dist="38100" dir="2700000" algn="tl">
                    <a:srgbClr val="000000">
                      <a:alpha val="43137"/>
                    </a:srgbClr>
                  </a:outerShdw>
                </a:effectLst>
                <a:latin typeface="Segoe UI"/>
                <a:cs typeface="Segoe UI"/>
              </a:rPr>
              <a:t>10 10 </a:t>
            </a:r>
            <a:r>
              <a:rPr lang="en-US" sz="2800" b="1" dirty="0" err="1">
                <a:solidFill>
                  <a:srgbClr val="43221A"/>
                </a:solidFill>
                <a:effectLst>
                  <a:outerShdw blurRad="38100" dist="38100" dir="2700000" algn="tl">
                    <a:srgbClr val="000000">
                      <a:alpha val="43137"/>
                    </a:srgbClr>
                  </a:outerShdw>
                </a:effectLst>
                <a:latin typeface="Segoe UI"/>
                <a:cs typeface="Segoe UI"/>
              </a:rPr>
              <a:t>Détermination</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solde</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fonds</a:t>
            </a:r>
            <a:r>
              <a:rPr lang="en-US" sz="2800" b="1" dirty="0">
                <a:solidFill>
                  <a:srgbClr val="43221A"/>
                </a:solidFill>
                <a:effectLst>
                  <a:outerShdw blurRad="38100" dist="38100" dir="2700000" algn="tl">
                    <a:srgbClr val="000000">
                      <a:alpha val="43137"/>
                    </a:srgbClr>
                  </a:outerShdw>
                </a:effectLst>
                <a:latin typeface="Segoe UI"/>
                <a:cs typeface="Segoe UI"/>
              </a:rPr>
              <a:t> pour </a:t>
            </a:r>
            <a:r>
              <a:rPr lang="en-US" sz="2800" b="1" dirty="0" err="1">
                <a:solidFill>
                  <a:srgbClr val="43221A"/>
                </a:solidFill>
                <a:effectLst>
                  <a:outerShdw blurRad="38100" dist="38100" dir="2700000" algn="tl">
                    <a:srgbClr val="000000">
                      <a:alpha val="43137"/>
                    </a:srgbClr>
                  </a:outerShdw>
                </a:effectLst>
                <a:latin typeface="Segoe UI"/>
                <a:cs typeface="Segoe UI"/>
              </a:rPr>
              <a:t>définir</a:t>
            </a:r>
            <a:r>
              <a:rPr lang="en-US" sz="2800" b="1" dirty="0">
                <a:solidFill>
                  <a:srgbClr val="43221A"/>
                </a:solidFill>
                <a:effectLst>
                  <a:outerShdw blurRad="38100" dist="38100" dir="2700000" algn="tl">
                    <a:srgbClr val="000000">
                      <a:alpha val="43137"/>
                    </a:srgbClr>
                  </a:outerShdw>
                </a:effectLst>
                <a:latin typeface="Segoe UI"/>
                <a:cs typeface="Segoe UI"/>
              </a:rPr>
              <a:t> les </a:t>
            </a:r>
            <a:r>
              <a:rPr lang="en-US" sz="2800" b="1" dirty="0" err="1">
                <a:solidFill>
                  <a:srgbClr val="43221A"/>
                </a:solidFill>
                <a:effectLst>
                  <a:outerShdw blurRad="38100" dist="38100" dir="2700000" algn="tl">
                    <a:srgbClr val="000000">
                      <a:alpha val="43137"/>
                    </a:srgbClr>
                  </a:outerShdw>
                </a:effectLst>
                <a:latin typeface="Segoe UI"/>
                <a:cs typeface="Segoe UI"/>
              </a:rPr>
              <a:t>avantages</a:t>
            </a:r>
            <a:r>
              <a:rPr lang="en-US" sz="2800" b="1" dirty="0">
                <a:solidFill>
                  <a:srgbClr val="43221A"/>
                </a:solidFill>
                <a:effectLst>
                  <a:outerShdw blurRad="38100" dist="38100" dir="2700000" algn="tl">
                    <a:srgbClr val="000000">
                      <a:alpha val="43137"/>
                    </a:srgbClr>
                  </a:outerShdw>
                </a:effectLst>
                <a:latin typeface="Segoe UI"/>
                <a:cs typeface="Segoe UI"/>
              </a:rPr>
              <a:t>  </a:t>
            </a:r>
          </a:p>
        </p:txBody>
      </p:sp>
      <p:sp>
        <p:nvSpPr>
          <p:cNvPr id="5" name="4 Menos"/>
          <p:cNvSpPr/>
          <p:nvPr/>
        </p:nvSpPr>
        <p:spPr>
          <a:xfrm>
            <a:off x="-792596" y="1400072"/>
            <a:ext cx="6768752" cy="235574"/>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2 Rectángulo"/>
          <p:cNvSpPr/>
          <p:nvPr/>
        </p:nvSpPr>
        <p:spPr>
          <a:xfrm>
            <a:off x="107504" y="1889561"/>
            <a:ext cx="5112568" cy="484748"/>
          </a:xfrm>
          <a:prstGeom prst="rect">
            <a:avLst/>
          </a:prstGeom>
        </p:spPr>
        <p:txBody>
          <a:bodyPr wrap="square">
            <a:spAutoFit/>
          </a:bodyPr>
          <a:lstStyle/>
          <a:p>
            <a:pPr>
              <a:lnSpc>
                <a:spcPct val="150000"/>
              </a:lnSpc>
            </a:pPr>
            <a:r>
              <a:rPr lang="en-US" b="1" dirty="0" err="1">
                <a:effectLst>
                  <a:outerShdw blurRad="38100" dist="38100" dir="2700000" algn="tl">
                    <a:srgbClr val="000000">
                      <a:alpha val="43137"/>
                    </a:srgbClr>
                  </a:outerShdw>
                </a:effectLst>
                <a:cs typeface="Arial" pitchFamily="34" charset="0"/>
              </a:rPr>
              <a:t>Venant</a:t>
            </a:r>
            <a:r>
              <a:rPr lang="en-US" b="1" dirty="0">
                <a:effectLst>
                  <a:outerShdw blurRad="38100" dist="38100" dir="2700000" algn="tl">
                    <a:srgbClr val="000000">
                      <a:alpha val="43137"/>
                    </a:srgbClr>
                  </a:outerShdw>
                </a:effectLst>
                <a:cs typeface="Arial" pitchFamily="34" charset="0"/>
              </a:rPr>
              <a:t> </a:t>
            </a:r>
            <a:r>
              <a:rPr lang="en-US" b="1" dirty="0" err="1" smtClean="0">
                <a:effectLst>
                  <a:outerShdw blurRad="38100" dist="38100" dir="2700000" algn="tl">
                    <a:srgbClr val="000000">
                      <a:alpha val="43137"/>
                    </a:srgbClr>
                  </a:outerShdw>
                </a:effectLst>
                <a:cs typeface="Arial" pitchFamily="34" charset="0"/>
              </a:rPr>
              <a:t>d'interruption</a:t>
            </a:r>
            <a:r>
              <a:rPr lang="en-US" b="1" dirty="0" smtClean="0">
                <a:effectLst>
                  <a:outerShdw blurRad="38100" dist="38100" dir="2700000" algn="tl">
                    <a:srgbClr val="000000">
                      <a:alpha val="43137"/>
                    </a:srgbClr>
                  </a:outerShdw>
                </a:effectLst>
                <a:cs typeface="Arial" pitchFamily="34" charset="0"/>
              </a:rPr>
              <a:t> </a:t>
            </a:r>
            <a:r>
              <a:rPr lang="en-US" b="1" dirty="0" err="1" smtClean="0">
                <a:effectLst>
                  <a:outerShdw blurRad="38100" dist="38100" dir="2700000" algn="tl">
                    <a:srgbClr val="000000">
                      <a:alpha val="43137"/>
                    </a:srgbClr>
                  </a:outerShdw>
                </a:effectLst>
                <a:cs typeface="Arial" pitchFamily="34" charset="0"/>
              </a:rPr>
              <a:t>définitive</a:t>
            </a:r>
            <a:r>
              <a:rPr lang="en-US" b="1" dirty="0" smtClean="0">
                <a:effectLst>
                  <a:outerShdw blurRad="38100" dist="38100" dir="2700000" algn="tl">
                    <a:srgbClr val="000000">
                      <a:alpha val="43137"/>
                    </a:srgbClr>
                  </a:outerShdw>
                </a:effectLst>
                <a:cs typeface="Arial" pitchFamily="34" charset="0"/>
              </a:rPr>
              <a:t> du </a:t>
            </a:r>
            <a:r>
              <a:rPr lang="en-US" b="1" dirty="0">
                <a:effectLst>
                  <a:outerShdw blurRad="38100" dist="38100" dir="2700000" algn="tl">
                    <a:srgbClr val="000000">
                      <a:alpha val="43137"/>
                    </a:srgbClr>
                  </a:outerShdw>
                </a:effectLst>
                <a:cs typeface="Arial" pitchFamily="34" charset="0"/>
              </a:rPr>
              <a:t>service</a:t>
            </a:r>
            <a:r>
              <a:rPr lang="es-ES" b="1" dirty="0" smtClean="0">
                <a:effectLst>
                  <a:outerShdw blurRad="38100" dist="38100" dir="2700000" algn="tl">
                    <a:srgbClr val="000000">
                      <a:alpha val="43137"/>
                    </a:srgbClr>
                  </a:outerShdw>
                </a:effectLst>
                <a:cs typeface="Arial" pitchFamily="34" charset="0"/>
              </a:rPr>
              <a:t>: </a:t>
            </a:r>
            <a:endParaRPr lang="es-ES" b="1" dirty="0">
              <a:effectLst>
                <a:outerShdw blurRad="38100" dist="38100" dir="2700000" algn="tl">
                  <a:srgbClr val="000000">
                    <a:alpha val="43137"/>
                  </a:srgbClr>
                </a:outerShdw>
              </a:effectLst>
              <a:cs typeface="Arial" pitchFamily="34" charset="0"/>
            </a:endParaRPr>
          </a:p>
        </p:txBody>
      </p:sp>
      <p:sp>
        <p:nvSpPr>
          <p:cNvPr id="6" name="5 Rectángulo"/>
          <p:cNvSpPr/>
          <p:nvPr/>
        </p:nvSpPr>
        <p:spPr>
          <a:xfrm>
            <a:off x="0" y="2715766"/>
            <a:ext cx="9324527" cy="646331"/>
          </a:xfrm>
          <a:prstGeom prst="rect">
            <a:avLst/>
          </a:prstGeom>
        </p:spPr>
        <p:txBody>
          <a:bodyPr wrap="square">
            <a:spAutoFit/>
          </a:bodyPr>
          <a:lstStyle/>
          <a:p>
            <a:r>
              <a:rPr lang="en-US" dirty="0"/>
              <a:t>Le pays </a:t>
            </a:r>
            <a:r>
              <a:rPr lang="en-US" dirty="0" err="1"/>
              <a:t>où</a:t>
            </a:r>
            <a:r>
              <a:rPr lang="en-US" dirty="0"/>
              <a:t> </a:t>
            </a:r>
            <a:r>
              <a:rPr lang="en-US" dirty="0" err="1"/>
              <a:t>l'employé</a:t>
            </a:r>
            <a:r>
              <a:rPr lang="en-US" dirty="0"/>
              <a:t> </a:t>
            </a:r>
            <a:r>
              <a:rPr lang="en-US" dirty="0" err="1"/>
              <a:t>est</a:t>
            </a:r>
            <a:r>
              <a:rPr lang="en-US" dirty="0"/>
              <a:t> </a:t>
            </a:r>
            <a:r>
              <a:rPr lang="en-US" dirty="0" smtClean="0"/>
              <a:t>né, </a:t>
            </a:r>
            <a:r>
              <a:rPr lang="en-US" dirty="0" err="1"/>
              <a:t>à</a:t>
            </a:r>
            <a:r>
              <a:rPr lang="en-US" dirty="0"/>
              <a:t> condition </a:t>
            </a:r>
            <a:r>
              <a:rPr lang="en-US" dirty="0" err="1"/>
              <a:t>qu'il</a:t>
            </a:r>
            <a:r>
              <a:rPr lang="en-US" dirty="0"/>
              <a:t> </a:t>
            </a:r>
            <a:r>
              <a:rPr lang="en-US" dirty="0" err="1"/>
              <a:t>appartient</a:t>
            </a:r>
            <a:r>
              <a:rPr lang="en-US" dirty="0"/>
              <a:t> </a:t>
            </a:r>
            <a:r>
              <a:rPr lang="en-US" dirty="0" smtClean="0"/>
              <a:t>au </a:t>
            </a:r>
            <a:r>
              <a:rPr lang="en-US" dirty="0" err="1" smtClean="0"/>
              <a:t>territoire</a:t>
            </a:r>
            <a:r>
              <a:rPr lang="en-US" dirty="0" smtClean="0"/>
              <a:t> </a:t>
            </a:r>
            <a:r>
              <a:rPr lang="en-US" dirty="0"/>
              <a:t>d'un </a:t>
            </a:r>
            <a:r>
              <a:rPr lang="en-US" dirty="0" err="1"/>
              <a:t>propriétaire</a:t>
            </a:r>
            <a:r>
              <a:rPr lang="en-US" dirty="0"/>
              <a:t> d'un </a:t>
            </a:r>
            <a:r>
              <a:rPr lang="en-US" dirty="0" err="1"/>
              <a:t>solde</a:t>
            </a:r>
            <a:r>
              <a:rPr lang="en-US" dirty="0"/>
              <a:t> de </a:t>
            </a:r>
            <a:r>
              <a:rPr lang="en-US" dirty="0" err="1"/>
              <a:t>fonds</a:t>
            </a:r>
            <a:r>
              <a:rPr lang="en-US" dirty="0"/>
              <a:t>.</a:t>
            </a:r>
            <a:endParaRPr lang="en-US" dirty="0">
              <a:latin typeface="Arial Black" pitchFamily="34" charset="0"/>
            </a:endParaRPr>
          </a:p>
        </p:txBody>
      </p:sp>
    </p:spTree>
    <p:extLst>
      <p:ext uri="{BB962C8B-B14F-4D97-AF65-F5344CB8AC3E}">
        <p14:creationId xmlns:p14="http://schemas.microsoft.com/office/powerpoint/2010/main" val="582500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3" y="52404"/>
            <a:ext cx="3180880" cy="2120587"/>
          </a:xfrm>
          <a:prstGeom prst="rect">
            <a:avLst/>
          </a:prstGeom>
        </p:spPr>
      </p:pic>
      <p:sp>
        <p:nvSpPr>
          <p:cNvPr id="4" name="3 Rectángulo"/>
          <p:cNvSpPr/>
          <p:nvPr/>
        </p:nvSpPr>
        <p:spPr>
          <a:xfrm>
            <a:off x="0" y="339502"/>
            <a:ext cx="6552728" cy="892552"/>
          </a:xfrm>
          <a:prstGeom prst="rect">
            <a:avLst/>
          </a:prstGeom>
        </p:spPr>
        <p:txBody>
          <a:bodyPr wrap="square">
            <a:spAutoFit/>
          </a:bodyPr>
          <a:lstStyle/>
          <a:p>
            <a:pPr lvl="0" latinLnBrk="0"/>
            <a:r>
              <a:rPr lang="fr-FR" sz="2600" b="1" dirty="0" smtClean="0">
                <a:solidFill>
                  <a:srgbClr val="43221A"/>
                </a:solidFill>
                <a:effectLst>
                  <a:outerShdw blurRad="38100" dist="38100" dir="2700000" algn="tl">
                    <a:srgbClr val="000000">
                      <a:alpha val="43137"/>
                    </a:srgbClr>
                  </a:outerShdw>
                </a:effectLst>
                <a:latin typeface="Segoe UI"/>
                <a:cs typeface="Segoe UI"/>
              </a:rPr>
              <a:t>Commission de Garde et de Vérification</a:t>
            </a:r>
          </a:p>
          <a:p>
            <a:pPr lvl="0" latinLnBrk="0"/>
            <a:r>
              <a:rPr lang="fr-FR" sz="2600" b="1" dirty="0" smtClean="0">
                <a:solidFill>
                  <a:srgbClr val="43221A"/>
                </a:solidFill>
                <a:effectLst>
                  <a:outerShdw blurRad="38100" dist="38100" dir="2700000" algn="tl">
                    <a:srgbClr val="000000">
                      <a:alpha val="43137"/>
                    </a:srgbClr>
                  </a:outerShdw>
                </a:effectLst>
                <a:latin typeface="Segoe UI"/>
                <a:cs typeface="Segoe UI"/>
              </a:rPr>
              <a:t>Accord Administratif</a:t>
            </a:r>
            <a:endParaRPr lang="fr-FR" sz="2600" b="1" dirty="0">
              <a:solidFill>
                <a:srgbClr val="43221A"/>
              </a:solidFill>
              <a:effectLst>
                <a:outerShdw blurRad="38100" dist="38100" dir="2700000" algn="tl">
                  <a:srgbClr val="000000">
                    <a:alpha val="43137"/>
                  </a:srgbClr>
                </a:outerShdw>
              </a:effectLst>
              <a:latin typeface="Segoe UI"/>
              <a:cs typeface="Segoe UI"/>
            </a:endParaRPr>
          </a:p>
        </p:txBody>
      </p:sp>
      <p:sp>
        <p:nvSpPr>
          <p:cNvPr id="5" name="4 Menos"/>
          <p:cNvSpPr/>
          <p:nvPr/>
        </p:nvSpPr>
        <p:spPr>
          <a:xfrm>
            <a:off x="-792596" y="1181753"/>
            <a:ext cx="6768752" cy="235574"/>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2 Rectángulo"/>
          <p:cNvSpPr/>
          <p:nvPr/>
        </p:nvSpPr>
        <p:spPr>
          <a:xfrm>
            <a:off x="220726" y="1535618"/>
            <a:ext cx="4639306" cy="707886"/>
          </a:xfrm>
          <a:prstGeom prst="rect">
            <a:avLst/>
          </a:prstGeom>
        </p:spPr>
        <p:txBody>
          <a:bodyPr wrap="square">
            <a:spAutoFit/>
          </a:bodyPr>
          <a:lstStyle/>
          <a:p>
            <a:r>
              <a:rPr lang="fr-FR" sz="2000" b="1" dirty="0" smtClean="0">
                <a:effectLst>
                  <a:outerShdw blurRad="38100" dist="38100" dir="2700000" algn="tl">
                    <a:srgbClr val="000000">
                      <a:alpha val="43137"/>
                    </a:srgbClr>
                  </a:outerShdw>
                </a:effectLst>
                <a:cs typeface="Arial" pitchFamily="34" charset="0"/>
              </a:rPr>
              <a:t>Les candidats des unions colombiennes et vénézuéliennes.</a:t>
            </a:r>
            <a:endParaRPr lang="fr-FR" sz="2000" b="1" dirty="0">
              <a:effectLst>
                <a:outerShdw blurRad="38100" dist="38100" dir="2700000" algn="tl">
                  <a:srgbClr val="000000">
                    <a:alpha val="43137"/>
                  </a:srgbClr>
                </a:outerShdw>
              </a:effectLst>
              <a:cs typeface="Arial" pitchFamily="34" charset="0"/>
            </a:endParaRPr>
          </a:p>
        </p:txBody>
      </p:sp>
      <p:sp>
        <p:nvSpPr>
          <p:cNvPr id="6" name="5 Rectángulo"/>
          <p:cNvSpPr/>
          <p:nvPr/>
        </p:nvSpPr>
        <p:spPr>
          <a:xfrm>
            <a:off x="0" y="2355726"/>
            <a:ext cx="9144000" cy="2523768"/>
          </a:xfrm>
          <a:prstGeom prst="rect">
            <a:avLst/>
          </a:prstGeom>
        </p:spPr>
        <p:txBody>
          <a:bodyPr wrap="square">
            <a:spAutoFit/>
          </a:bodyPr>
          <a:lstStyle/>
          <a:p>
            <a:pPr algn="just"/>
            <a:r>
              <a:rPr lang="fr-FR" sz="2400" dirty="0" smtClean="0"/>
              <a:t>Dans le cas où les candidats du Régime de prestations proviennent des unions colombiennes et vénézuéliennes, qui ont des années de services dans une organisation contribuant situé dans les deux territoires, leurs prestations seront calculées séparément en fonction des années de </a:t>
            </a:r>
          </a:p>
          <a:p>
            <a:pPr algn="just"/>
            <a:r>
              <a:rPr lang="fr-FR" sz="2400" dirty="0" smtClean="0"/>
              <a:t>service dans chaque solde du fonds. Les prestations seront payées dans la monnaie locale qui correspond à chaque solde du fonds.</a:t>
            </a:r>
            <a:r>
              <a:rPr lang="fr-FR" sz="1600" i="1" dirty="0" smtClean="0"/>
              <a:t>                                                                                                            </a:t>
            </a:r>
          </a:p>
          <a:p>
            <a:pPr algn="r"/>
            <a:r>
              <a:rPr lang="es-ES" sz="1400" i="1" dirty="0" smtClean="0"/>
              <a:t>       </a:t>
            </a:r>
            <a:r>
              <a:rPr lang="en-US" sz="1400" i="1" dirty="0" smtClean="0"/>
              <a:t>Voted: October 26 2015</a:t>
            </a:r>
            <a:endParaRPr lang="en-US" sz="1400" i="1" dirty="0"/>
          </a:p>
        </p:txBody>
      </p:sp>
    </p:spTree>
    <p:extLst>
      <p:ext uri="{BB962C8B-B14F-4D97-AF65-F5344CB8AC3E}">
        <p14:creationId xmlns:p14="http://schemas.microsoft.com/office/powerpoint/2010/main" val="2045301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4125567"/>
              </p:ext>
            </p:extLst>
          </p:nvPr>
        </p:nvGraphicFramePr>
        <p:xfrm>
          <a:off x="251520" y="710730"/>
          <a:ext cx="8568952" cy="4267200"/>
        </p:xfrm>
        <a:graphic>
          <a:graphicData uri="http://schemas.openxmlformats.org/drawingml/2006/table">
            <a:tbl>
              <a:tblPr firstRow="1" bandRow="1">
                <a:tableStyleId>{5C22544A-7EE6-4342-B048-85BDC9FD1C3A}</a:tableStyleId>
              </a:tblPr>
              <a:tblGrid>
                <a:gridCol w="2525586"/>
                <a:gridCol w="3337381"/>
                <a:gridCol w="2705985"/>
              </a:tblGrid>
              <a:tr h="360547">
                <a:tc>
                  <a:txBody>
                    <a:bodyPr/>
                    <a:lstStyle/>
                    <a:p>
                      <a:pPr algn="ctr"/>
                      <a:r>
                        <a:rPr lang="fr-FR" b="1" noProof="0" smtClean="0">
                          <a:solidFill>
                            <a:schemeClr val="bg1"/>
                          </a:solidFill>
                        </a:rPr>
                        <a:t>CAS</a:t>
                      </a:r>
                      <a:endParaRPr lang="fr-FR" b="1" noProof="0">
                        <a:solidFill>
                          <a:schemeClr val="bg1"/>
                        </a:solidFill>
                      </a:endParaRPr>
                    </a:p>
                  </a:txBody>
                  <a:tcPr/>
                </a:tc>
                <a:tc>
                  <a:txBody>
                    <a:bodyPr/>
                    <a:lstStyle/>
                    <a:p>
                      <a:pPr algn="ctr"/>
                      <a:r>
                        <a:rPr lang="fr-FR" b="1" noProof="0" dirty="0" smtClean="0"/>
                        <a:t>ÂGE</a:t>
                      </a:r>
                      <a:endParaRPr lang="fr-FR" b="1" noProof="0" dirty="0"/>
                    </a:p>
                  </a:txBody>
                  <a:tcPr/>
                </a:tc>
                <a:tc>
                  <a:txBody>
                    <a:bodyPr/>
                    <a:lstStyle/>
                    <a:p>
                      <a:pPr algn="ctr"/>
                      <a:r>
                        <a:rPr lang="fr-FR" b="1" noProof="0" dirty="0" smtClean="0"/>
                        <a:t>ANNÉES DE SERVICE</a:t>
                      </a:r>
                      <a:endParaRPr lang="fr-FR" b="1" noProof="0" dirty="0"/>
                    </a:p>
                  </a:txBody>
                  <a:tcPr/>
                </a:tc>
              </a:tr>
              <a:tr h="901367">
                <a:tc>
                  <a:txBody>
                    <a:bodyPr/>
                    <a:lstStyle/>
                    <a:p>
                      <a:pPr algn="l"/>
                      <a:r>
                        <a:rPr lang="fr-FR" noProof="0" dirty="0" smtClean="0">
                          <a:solidFill>
                            <a:schemeClr val="accent1">
                              <a:lumMod val="50000"/>
                            </a:schemeClr>
                          </a:solidFill>
                        </a:rPr>
                        <a:t>Service</a:t>
                      </a:r>
                      <a:r>
                        <a:rPr lang="fr-FR" baseline="0" noProof="0" dirty="0" smtClean="0">
                          <a:solidFill>
                            <a:schemeClr val="accent1">
                              <a:lumMod val="50000"/>
                            </a:schemeClr>
                          </a:solidFill>
                        </a:rPr>
                        <a:t> Actif</a:t>
                      </a:r>
                      <a:endParaRPr lang="fr-FR" noProof="0" dirty="0">
                        <a:solidFill>
                          <a:schemeClr val="accent1">
                            <a:lumMod val="50000"/>
                          </a:schemeClr>
                        </a:solidFill>
                      </a:endParaRPr>
                    </a:p>
                  </a:txBody>
                  <a:tcPr anchor="ctr">
                    <a:solidFill>
                      <a:schemeClr val="accent1">
                        <a:lumMod val="40000"/>
                        <a:lumOff val="60000"/>
                      </a:schemeClr>
                    </a:solidFill>
                  </a:tcPr>
                </a:tc>
                <a:tc>
                  <a:txBody>
                    <a:bodyPr/>
                    <a:lstStyle/>
                    <a:p>
                      <a:endParaRPr lang="fr-FR" noProof="0" dirty="0" smtClean="0"/>
                    </a:p>
                    <a:p>
                      <a:pPr algn="ctr"/>
                      <a:r>
                        <a:rPr lang="fr-FR" noProof="0" dirty="0" smtClean="0"/>
                        <a:t>63</a:t>
                      </a:r>
                      <a:r>
                        <a:rPr lang="fr-FR" baseline="0" noProof="0" dirty="0" smtClean="0"/>
                        <a:t> années d’âge</a:t>
                      </a:r>
                    </a:p>
                    <a:p>
                      <a:pPr algn="ctr"/>
                      <a:r>
                        <a:rPr lang="fr-FR" baseline="0" noProof="0" dirty="0" smtClean="0"/>
                        <a:t> (</a:t>
                      </a:r>
                      <a:r>
                        <a:rPr lang="fr-FR" sz="1600" baseline="0" noProof="0" dirty="0" smtClean="0"/>
                        <a:t>Participant Normal </a:t>
                      </a:r>
                      <a:r>
                        <a:rPr lang="fr-FR" baseline="0" noProof="0" dirty="0" smtClean="0"/>
                        <a:t>)</a:t>
                      </a:r>
                      <a:endParaRPr lang="fr-FR"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noProof="0" dirty="0" smtClean="0"/>
                        <a:t>15 </a:t>
                      </a:r>
                      <a:r>
                        <a:rPr lang="fr-FR" baseline="0" noProof="0" dirty="0" smtClean="0"/>
                        <a:t>années de service</a:t>
                      </a:r>
                    </a:p>
                    <a:p>
                      <a:pPr algn="ctr"/>
                      <a:r>
                        <a:rPr lang="fr-FR" baseline="0" noProof="0" dirty="0" smtClean="0"/>
                        <a:t>(Minimum)</a:t>
                      </a:r>
                      <a:endParaRPr lang="fr-FR" noProof="0" dirty="0"/>
                    </a:p>
                  </a:txBody>
                  <a:tcPr anchor="ctr"/>
                </a:tc>
              </a:tr>
              <a:tr h="901367">
                <a:tc>
                  <a:txBody>
                    <a:bodyPr/>
                    <a:lstStyle/>
                    <a:p>
                      <a:pPr algn="l"/>
                      <a:endParaRPr lang="fr-FR" noProof="0" smtClean="0">
                        <a:solidFill>
                          <a:schemeClr val="accent1">
                            <a:lumMod val="50000"/>
                          </a:schemeClr>
                        </a:solidFill>
                      </a:endParaRPr>
                    </a:p>
                  </a:txBody>
                  <a:tcPr anchor="ctr">
                    <a:solidFill>
                      <a:schemeClr val="accent1">
                        <a:lumMod val="40000"/>
                        <a:lumOff val="60000"/>
                      </a:schemeClr>
                    </a:solidFill>
                  </a:tcPr>
                </a:tc>
                <a:tc>
                  <a:txBody>
                    <a:bodyPr/>
                    <a:lstStyle/>
                    <a:p>
                      <a:pPr algn="ctr"/>
                      <a:endParaRPr lang="fr-FR" baseline="0" noProof="0" dirty="0" smtClean="0"/>
                    </a:p>
                    <a:p>
                      <a:pPr algn="ctr"/>
                      <a:r>
                        <a:rPr lang="fr-FR" baseline="0" noProof="0" dirty="0" smtClean="0"/>
                        <a:t>60 – 62  années d’âge</a:t>
                      </a:r>
                    </a:p>
                    <a:p>
                      <a:pPr algn="ctr"/>
                      <a:r>
                        <a:rPr lang="fr-FR" sz="1600" baseline="0" noProof="0" dirty="0" smtClean="0"/>
                        <a:t>(Participant Prématuré</a:t>
                      </a:r>
                      <a:r>
                        <a:rPr lang="fr-FR" baseline="0" noProof="0" dirty="0" smtClean="0"/>
                        <a:t>)</a:t>
                      </a:r>
                      <a:endParaRPr lang="fr-FR" noProof="0" dirty="0"/>
                    </a:p>
                  </a:txBody>
                  <a:tcPr/>
                </a:tc>
                <a:tc>
                  <a:txBody>
                    <a:bodyPr/>
                    <a:lstStyle/>
                    <a:p>
                      <a:pPr marL="0" indent="0" algn="ctr">
                        <a:buNone/>
                      </a:pPr>
                      <a:r>
                        <a:rPr lang="fr-FR" baseline="0" noProof="0" dirty="0" smtClean="0"/>
                        <a:t>30 années de service (Minimum) </a:t>
                      </a:r>
                      <a:endParaRPr lang="fr-FR" noProof="0" dirty="0"/>
                    </a:p>
                  </a:txBody>
                  <a:tcPr anchor="ctr"/>
                </a:tc>
              </a:tr>
              <a:tr h="901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solidFill>
                            <a:schemeClr val="accent1">
                              <a:lumMod val="50000"/>
                            </a:schemeClr>
                          </a:solidFill>
                        </a:rPr>
                        <a:t>Rupture</a:t>
                      </a:r>
                      <a:r>
                        <a:rPr lang="fr-FR" baseline="0" noProof="0" dirty="0" smtClean="0">
                          <a:solidFill>
                            <a:schemeClr val="accent1">
                              <a:lumMod val="50000"/>
                            </a:schemeClr>
                          </a:solidFill>
                        </a:rPr>
                        <a:t> permanent de Service</a:t>
                      </a:r>
                      <a:endParaRPr lang="fr-FR" noProof="0" dirty="0" smtClean="0">
                        <a:solidFill>
                          <a:schemeClr val="accent1">
                            <a:lumMod val="50000"/>
                          </a:schemeClr>
                        </a:solidFill>
                      </a:endParaRPr>
                    </a:p>
                    <a:p>
                      <a:pPr algn="l"/>
                      <a:endParaRPr lang="fr-FR" noProof="0" dirty="0">
                        <a:solidFill>
                          <a:schemeClr val="accent1">
                            <a:lumMod val="50000"/>
                          </a:schemeClr>
                        </a:solidFill>
                      </a:endParaRPr>
                    </a:p>
                  </a:txBody>
                  <a:tcPr anchor="ctr">
                    <a:solidFill>
                      <a:schemeClr val="accent1">
                        <a:lumMod val="40000"/>
                        <a:lumOff val="60000"/>
                      </a:schemeClr>
                    </a:solidFill>
                  </a:tcPr>
                </a:tc>
                <a:tc>
                  <a:txBody>
                    <a:bodyPr/>
                    <a:lstStyle/>
                    <a:p>
                      <a:pPr algn="ctr"/>
                      <a:endParaRPr lang="fr-FR" noProof="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noProof="0" dirty="0" smtClean="0"/>
                        <a:t>65 </a:t>
                      </a:r>
                      <a:r>
                        <a:rPr lang="fr-FR" baseline="0" noProof="0" dirty="0" smtClean="0"/>
                        <a:t>années d’âge</a:t>
                      </a:r>
                    </a:p>
                    <a:p>
                      <a:pPr algn="ctr"/>
                      <a:endParaRPr lang="fr-FR" noProof="0" dirty="0"/>
                    </a:p>
                  </a:txBody>
                  <a:tcPr/>
                </a:tc>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fr-FR" noProof="0" dirty="0" smtClean="0"/>
                        <a:t>15 </a:t>
                      </a:r>
                      <a:r>
                        <a:rPr lang="fr-FR" baseline="0" noProof="0" dirty="0" smtClean="0"/>
                        <a:t>années de service</a:t>
                      </a:r>
                      <a:endParaRPr lang="fr-FR" noProof="0" dirty="0"/>
                    </a:p>
                  </a:txBody>
                  <a:tcPr anchor="ctr"/>
                </a:tc>
              </a:tr>
              <a:tr h="1141732">
                <a:tc>
                  <a:txBody>
                    <a:bodyPr/>
                    <a:lstStyle/>
                    <a:p>
                      <a:pPr algn="l"/>
                      <a:r>
                        <a:rPr lang="fr-FR" noProof="0" dirty="0" smtClean="0">
                          <a:solidFill>
                            <a:schemeClr val="accent1">
                              <a:lumMod val="50000"/>
                            </a:schemeClr>
                          </a:solidFill>
                        </a:rPr>
                        <a:t>Professeur</a:t>
                      </a:r>
                      <a:r>
                        <a:rPr lang="fr-FR" baseline="0" noProof="0" dirty="0" smtClean="0">
                          <a:solidFill>
                            <a:schemeClr val="accent1">
                              <a:lumMod val="50000"/>
                            </a:schemeClr>
                          </a:solidFill>
                        </a:rPr>
                        <a:t> de la Primaire et Secondaire </a:t>
                      </a:r>
                      <a:endParaRPr lang="fr-FR" noProof="0" dirty="0">
                        <a:solidFill>
                          <a:schemeClr val="accent1">
                            <a:lumMod val="50000"/>
                          </a:schemeClr>
                        </a:solidFill>
                      </a:endParaRPr>
                    </a:p>
                  </a:txBody>
                  <a:tcPr anchor="ctr">
                    <a:solidFill>
                      <a:schemeClr val="accent1">
                        <a:lumMod val="40000"/>
                        <a:lumOff val="60000"/>
                      </a:schemeClr>
                    </a:solidFill>
                  </a:tcPr>
                </a:tc>
                <a:tc>
                  <a:txBody>
                    <a:bodyPr/>
                    <a:lstStyle/>
                    <a:p>
                      <a:pPr algn="ctr"/>
                      <a:endParaRPr lang="fr-FR" noProof="0" dirty="0" smtClean="0"/>
                    </a:p>
                    <a:p>
                      <a:pPr algn="ctr"/>
                      <a:r>
                        <a:rPr lang="fr-FR" noProof="0" dirty="0" smtClean="0"/>
                        <a:t>58</a:t>
                      </a:r>
                      <a:r>
                        <a:rPr lang="fr-FR" baseline="0" noProof="0" dirty="0" smtClean="0"/>
                        <a:t> années d’âge</a:t>
                      </a:r>
                    </a:p>
                    <a:p>
                      <a:pPr algn="ctr"/>
                      <a:r>
                        <a:rPr lang="fr-FR" sz="1600" baseline="0" noProof="0" dirty="0" smtClean="0"/>
                        <a:t>(Le plus jeune âge)</a:t>
                      </a:r>
                      <a:endParaRPr lang="fr-FR" sz="1600" noProof="0" dirty="0" smtClean="0"/>
                    </a:p>
                    <a:p>
                      <a:pPr algn="ctr"/>
                      <a:r>
                        <a:rPr lang="fr-FR" noProof="0" dirty="0" smtClean="0"/>
                        <a:t> </a:t>
                      </a:r>
                      <a:endParaRPr lang="fr-FR" noProof="0" dirty="0"/>
                    </a:p>
                  </a:txBody>
                  <a:tcPr/>
                </a:tc>
                <a:tc>
                  <a:txBody>
                    <a:bodyPr/>
                    <a:lstStyle/>
                    <a:p>
                      <a:pPr algn="ctr"/>
                      <a:r>
                        <a:rPr lang="fr-FR" noProof="0" dirty="0" smtClean="0"/>
                        <a:t>30</a:t>
                      </a:r>
                      <a:r>
                        <a:rPr lang="fr-FR" baseline="0" noProof="0" dirty="0" smtClean="0"/>
                        <a:t> années de service </a:t>
                      </a:r>
                      <a:r>
                        <a:rPr lang="fr-FR" noProof="0" dirty="0" smtClean="0"/>
                        <a:t>(Minimum)</a:t>
                      </a:r>
                      <a:endParaRPr lang="fr-FR" noProof="0" dirty="0"/>
                    </a:p>
                  </a:txBody>
                  <a:tcPr anchor="ctr"/>
                </a:tc>
              </a:tr>
            </a:tbl>
          </a:graphicData>
        </a:graphic>
      </p:graphicFrame>
      <p:pic>
        <p:nvPicPr>
          <p:cNvPr id="2" name="1 Imagen"/>
          <p:cNvPicPr>
            <a:picLocks noChangeAspect="1"/>
          </p:cNvPicPr>
          <p:nvPr/>
        </p:nvPicPr>
        <p:blipFill>
          <a:blip r:embed="rId2" cstate="screen">
            <a:clrChange>
              <a:clrFrom>
                <a:srgbClr val="DCDDE0"/>
              </a:clrFrom>
              <a:clrTo>
                <a:srgbClr val="DCDDE0">
                  <a:alpha val="0"/>
                </a:srgbClr>
              </a:clrTo>
            </a:clrChange>
            <a:alphaModFix/>
            <a:extLst>
              <a:ext uri="{28A0092B-C50C-407E-A947-70E740481C1C}">
                <a14:useLocalDpi xmlns:a14="http://schemas.microsoft.com/office/drawing/2010/main"/>
              </a:ext>
            </a:extLst>
          </a:blip>
          <a:stretch>
            <a:fillRect/>
          </a:stretch>
        </p:blipFill>
        <p:spPr>
          <a:xfrm rot="657403">
            <a:off x="6115740" y="-16718"/>
            <a:ext cx="733069" cy="733069"/>
          </a:xfrm>
          <a:prstGeom prst="rect">
            <a:avLst/>
          </a:prstGeom>
          <a:effectLst>
            <a:outerShdw blurRad="50800" dist="38100" dir="5400000" algn="t" rotWithShape="0">
              <a:prstClr val="black">
                <a:alpha val="40000"/>
              </a:prstClr>
            </a:outerShdw>
          </a:effectLst>
        </p:spPr>
      </p:pic>
      <p:sp>
        <p:nvSpPr>
          <p:cNvPr id="3" name="2 Rectángulo"/>
          <p:cNvSpPr/>
          <p:nvPr/>
        </p:nvSpPr>
        <p:spPr>
          <a:xfrm>
            <a:off x="251520" y="123478"/>
            <a:ext cx="6192688" cy="461665"/>
          </a:xfrm>
          <a:prstGeom prst="rect">
            <a:avLst/>
          </a:prstGeom>
        </p:spPr>
        <p:txBody>
          <a:bodyPr wrap="square">
            <a:spAutoFit/>
          </a:bodyPr>
          <a:lstStyle/>
          <a:p>
            <a:pPr lvl="0" latinLnBrk="0"/>
            <a:r>
              <a:rPr lang="en-US" sz="2400" b="1" dirty="0">
                <a:solidFill>
                  <a:srgbClr val="43221A"/>
                </a:solidFill>
                <a:effectLst>
                  <a:outerShdw blurRad="38100" dist="38100" dir="2700000" algn="tl">
                    <a:srgbClr val="000000">
                      <a:alpha val="43137"/>
                    </a:srgbClr>
                  </a:outerShdw>
                </a:effectLst>
                <a:latin typeface="Segoe UI"/>
                <a:cs typeface="Segoe UI"/>
              </a:rPr>
              <a:t>Z 10 15 Age </a:t>
            </a:r>
            <a:r>
              <a:rPr lang="en-US" sz="2400" b="1" dirty="0" smtClean="0">
                <a:solidFill>
                  <a:srgbClr val="43221A"/>
                </a:solidFill>
                <a:effectLst>
                  <a:outerShdw blurRad="38100" dist="38100" dir="2700000" algn="tl">
                    <a:srgbClr val="000000">
                      <a:alpha val="43137"/>
                    </a:srgbClr>
                  </a:outerShdw>
                </a:effectLst>
                <a:latin typeface="Segoe UI"/>
                <a:cs typeface="Segoe UI"/>
              </a:rPr>
              <a:t>and Service Requirements</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spTree>
    <p:extLst>
      <p:ext uri="{BB962C8B-B14F-4D97-AF65-F5344CB8AC3E}">
        <p14:creationId xmlns:p14="http://schemas.microsoft.com/office/powerpoint/2010/main" val="45833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2"/>
                                        </p:tgtEl>
                                        <p:attrNameLst>
                                          <p:attrName>ppt_w</p:attrName>
                                        </p:attrNameLst>
                                      </p:cBhvr>
                                      <p:tavLst>
                                        <p:tav tm="0">
                                          <p:val>
                                            <p:strVal val="ppt_w"/>
                                          </p:val>
                                        </p:tav>
                                        <p:tav tm="100000">
                                          <p:val>
                                            <p:fltVal val="0"/>
                                          </p:val>
                                        </p:tav>
                                      </p:tavLst>
                                    </p:anim>
                                    <p:anim calcmode="lin" valueType="num">
                                      <p:cBhvr>
                                        <p:cTn id="19" dur="1000"/>
                                        <p:tgtEl>
                                          <p:spTgt spid="2"/>
                                        </p:tgtEl>
                                        <p:attrNameLst>
                                          <p:attrName>ppt_h</p:attrName>
                                        </p:attrNameLst>
                                      </p:cBhvr>
                                      <p:tavLst>
                                        <p:tav tm="0">
                                          <p:val>
                                            <p:strVal val="ppt_h"/>
                                          </p:val>
                                        </p:tav>
                                        <p:tav tm="100000">
                                          <p:val>
                                            <p:fltVal val="0"/>
                                          </p:val>
                                        </p:tav>
                                      </p:tavLst>
                                    </p:anim>
                                    <p:anim calcmode="lin" valueType="num">
                                      <p:cBhvr>
                                        <p:cTn id="20" dur="1000"/>
                                        <p:tgtEl>
                                          <p:spTgt spid="2"/>
                                        </p:tgtEl>
                                        <p:attrNameLst>
                                          <p:attrName>style.rotation</p:attrName>
                                        </p:attrNameLst>
                                      </p:cBhvr>
                                      <p:tavLst>
                                        <p:tav tm="0">
                                          <p:val>
                                            <p:fltVal val="0"/>
                                          </p:val>
                                        </p:tav>
                                        <p:tav tm="100000">
                                          <p:val>
                                            <p:fltVal val="90"/>
                                          </p:val>
                                        </p:tav>
                                      </p:tavLst>
                                    </p:anim>
                                    <p:animEffect transition="out" filter="fade">
                                      <p:cBhvr>
                                        <p:cTn id="21" dur="1000"/>
                                        <p:tgtEl>
                                          <p:spTgt spid="2"/>
                                        </p:tgtEl>
                                      </p:cBhvr>
                                    </p:animEffect>
                                    <p:set>
                                      <p:cBhvr>
                                        <p:cTn id="22" dur="1" fill="hold">
                                          <p:stCondLst>
                                            <p:cond delay="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23478"/>
            <a:ext cx="6336704" cy="830997"/>
          </a:xfrm>
          <a:prstGeom prst="rect">
            <a:avLst/>
          </a:prstGeom>
        </p:spPr>
        <p:txBody>
          <a:bodyPr wrap="square">
            <a:spAutoFit/>
          </a:bodyPr>
          <a:lstStyle/>
          <a:p>
            <a:pPr latinLnBrk="0"/>
            <a:r>
              <a:rPr lang="en-US" sz="2400" b="1" dirty="0">
                <a:solidFill>
                  <a:srgbClr val="43221A"/>
                </a:solidFill>
                <a:effectLst>
                  <a:outerShdw blurRad="38100" dist="38100" dir="2700000" algn="tl">
                    <a:srgbClr val="000000">
                      <a:alpha val="43137"/>
                    </a:srgbClr>
                  </a:outerShdw>
                </a:effectLst>
                <a:latin typeface="Segoe UI"/>
                <a:cs typeface="Segoe UI"/>
              </a:rPr>
              <a:t>Z 10 15 </a:t>
            </a:r>
            <a:r>
              <a:rPr lang="en-US" sz="2400" b="1" dirty="0" err="1">
                <a:solidFill>
                  <a:srgbClr val="43221A"/>
                </a:solidFill>
                <a:effectLst>
                  <a:outerShdw blurRad="38100" dist="38100" dir="2700000" algn="tl">
                    <a:srgbClr val="000000">
                      <a:alpha val="43137"/>
                    </a:srgbClr>
                  </a:outerShdw>
                </a:effectLst>
                <a:latin typeface="Segoe UI"/>
                <a:cs typeface="Segoe UI"/>
              </a:rPr>
              <a:t>Exigences</a:t>
            </a:r>
            <a:r>
              <a:rPr lang="en-US" sz="2400" b="1" dirty="0">
                <a:solidFill>
                  <a:srgbClr val="43221A"/>
                </a:solidFill>
                <a:effectLst>
                  <a:outerShdw blurRad="38100" dist="38100" dir="2700000" algn="tl">
                    <a:srgbClr val="000000">
                      <a:alpha val="43137"/>
                    </a:srgbClr>
                  </a:outerShdw>
                </a:effectLst>
                <a:latin typeface="Segoe UI"/>
                <a:cs typeface="Segoe UI"/>
              </a:rPr>
              <a:t> </a:t>
            </a:r>
            <a:r>
              <a:rPr lang="en-US" sz="2400" b="1" dirty="0" err="1">
                <a:solidFill>
                  <a:srgbClr val="43221A"/>
                </a:solidFill>
                <a:effectLst>
                  <a:outerShdw blurRad="38100" dist="38100" dir="2700000" algn="tl">
                    <a:srgbClr val="000000">
                      <a:alpha val="43137"/>
                    </a:srgbClr>
                  </a:outerShdw>
                </a:effectLst>
                <a:latin typeface="Segoe UI"/>
                <a:cs typeface="Segoe UI"/>
              </a:rPr>
              <a:t>d’âge</a:t>
            </a:r>
            <a:r>
              <a:rPr lang="en-US" sz="2400" b="1" dirty="0">
                <a:solidFill>
                  <a:srgbClr val="43221A"/>
                </a:solidFill>
                <a:effectLst>
                  <a:outerShdw blurRad="38100" dist="38100" dir="2700000" algn="tl">
                    <a:srgbClr val="000000">
                      <a:alpha val="43137"/>
                    </a:srgbClr>
                  </a:outerShdw>
                </a:effectLst>
                <a:latin typeface="Segoe UI"/>
                <a:cs typeface="Segoe UI"/>
              </a:rPr>
              <a:t> et de service</a:t>
            </a:r>
          </a:p>
          <a:p>
            <a:pPr lvl="0" latinLnBrk="0"/>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graphicFrame>
        <p:nvGraphicFramePr>
          <p:cNvPr id="5" name="Table 3"/>
          <p:cNvGraphicFramePr>
            <a:graphicFrameLocks noGrp="1"/>
          </p:cNvGraphicFramePr>
          <p:nvPr>
            <p:extLst>
              <p:ext uri="{D42A27DB-BD31-4B8C-83A1-F6EECF244321}">
                <p14:modId xmlns:p14="http://schemas.microsoft.com/office/powerpoint/2010/main" val="1053519382"/>
              </p:ext>
            </p:extLst>
          </p:nvPr>
        </p:nvGraphicFramePr>
        <p:xfrm>
          <a:off x="251520" y="881179"/>
          <a:ext cx="8712968" cy="4029086"/>
        </p:xfrm>
        <a:graphic>
          <a:graphicData uri="http://schemas.openxmlformats.org/drawingml/2006/table">
            <a:tbl>
              <a:tblPr firstRow="1" bandRow="1">
                <a:tableStyleId>{5C22544A-7EE6-4342-B048-85BDC9FD1C3A}</a:tableStyleId>
              </a:tblPr>
              <a:tblGrid>
                <a:gridCol w="3244190"/>
                <a:gridCol w="5468778"/>
              </a:tblGrid>
              <a:tr h="363212">
                <a:tc>
                  <a:txBody>
                    <a:bodyPr/>
                    <a:lstStyle/>
                    <a:p>
                      <a:pPr algn="ctr"/>
                      <a:r>
                        <a:rPr lang="es-ES" b="1" dirty="0" smtClean="0">
                          <a:solidFill>
                            <a:schemeClr val="bg1"/>
                          </a:solidFill>
                        </a:rPr>
                        <a:t>CAS</a:t>
                      </a:r>
                      <a:endParaRPr lang="en-US" b="1" dirty="0">
                        <a:solidFill>
                          <a:schemeClr val="bg1"/>
                        </a:solidFill>
                      </a:endParaRPr>
                    </a:p>
                  </a:txBody>
                  <a:tcPr/>
                </a:tc>
                <a:tc>
                  <a:txBody>
                    <a:bodyPr/>
                    <a:lstStyle/>
                    <a:p>
                      <a:pPr algn="ctr"/>
                      <a:r>
                        <a:rPr lang="fr-FR" noProof="0" dirty="0" smtClean="0"/>
                        <a:t>RÈGLEMENTS</a:t>
                      </a:r>
                      <a:endParaRPr lang="fr-FR" noProof="0" dirty="0"/>
                    </a:p>
                  </a:txBody>
                  <a:tcPr/>
                </a:tc>
              </a:tr>
              <a:tr h="2323565">
                <a:tc>
                  <a:txBody>
                    <a:bodyPr/>
                    <a:lstStyle/>
                    <a:p>
                      <a:pPr algn="l"/>
                      <a:endParaRPr lang="fr-FR" smtClean="0">
                        <a:solidFill>
                          <a:schemeClr val="accent1">
                            <a:lumMod val="50000"/>
                          </a:schemeClr>
                        </a:solidFill>
                      </a:endParaRPr>
                    </a:p>
                    <a:p>
                      <a:pPr algn="l"/>
                      <a:endParaRPr lang="fr-FR" smtClean="0">
                        <a:solidFill>
                          <a:schemeClr val="accent1">
                            <a:lumMod val="50000"/>
                          </a:schemeClr>
                        </a:solidFill>
                      </a:endParaRPr>
                    </a:p>
                    <a:p>
                      <a:pPr algn="l"/>
                      <a:r>
                        <a:rPr lang="fr-FR" noProof="0" smtClean="0">
                          <a:solidFill>
                            <a:schemeClr val="accent1">
                              <a:lumMod val="50000"/>
                            </a:schemeClr>
                          </a:solidFill>
                        </a:rPr>
                        <a:t>Réemploi des personnes de moins de 15 ans de service</a:t>
                      </a:r>
                      <a:endParaRPr lang="fr-FR" noProof="0" dirty="0" smtClean="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fr-FR" sz="1800" kern="1200" smtClean="0">
                        <a:solidFill>
                          <a:schemeClr val="dk1"/>
                        </a:solidFill>
                        <a:effectLst/>
                        <a:latin typeface="+mn-lt"/>
                        <a:ea typeface="+mn-ea"/>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r>
                        <a:rPr kumimoji="0" lang="fr-FR" sz="1800" kern="1200" smtClean="0">
                          <a:solidFill>
                            <a:schemeClr val="dk1"/>
                          </a:solidFill>
                          <a:effectLst/>
                          <a:latin typeface="+mn-lt"/>
                          <a:ea typeface="+mn-ea"/>
                          <a:cs typeface="+mn-cs"/>
                        </a:rPr>
                        <a:t>Ces personnes serviront deux fois les années manquantes pour être candidats (15 ans de service). Par exemple, si elles ont 12 ans de service, ils doivent servir un minimum de six (6) ans (2x3) avant de pouvoir être qualifiée venant de service actif. Ces avantages ne peuvent être héritées.</a:t>
                      </a:r>
                      <a:endParaRPr lang="fr-FR" dirty="0" smtClean="0"/>
                    </a:p>
                  </a:txBody>
                  <a:tcPr/>
                </a:tc>
              </a:tr>
              <a:tr h="1339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mtClean="0">
                        <a:solidFill>
                          <a:schemeClr val="accent1">
                            <a:lumMod val="50000"/>
                          </a:schemeClr>
                        </a:solidFill>
                      </a:endParaRPr>
                    </a:p>
                    <a:p>
                      <a:pPr algn="l"/>
                      <a:r>
                        <a:rPr lang="fr-FR" noProof="0" smtClean="0">
                          <a:solidFill>
                            <a:schemeClr val="accent1">
                              <a:lumMod val="50000"/>
                            </a:schemeClr>
                          </a:solidFill>
                        </a:rPr>
                        <a:t>Réemploi des personnes de plus de 15 ans de service</a:t>
                      </a:r>
                    </a:p>
                    <a:p>
                      <a:pPr algn="l"/>
                      <a:endParaRPr lang="fr-FR" dirty="0" smtClean="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fr-FR" sz="1200" kern="1200" dirty="0" smtClean="0">
                        <a:solidFill>
                          <a:schemeClr val="dk1"/>
                        </a:solidFill>
                        <a:effectLst/>
                        <a:latin typeface="+mn-lt"/>
                        <a:ea typeface="+mn-ea"/>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effectLst/>
                          <a:latin typeface="+mn-lt"/>
                          <a:ea typeface="+mn-ea"/>
                          <a:cs typeface="+mn-cs"/>
                        </a:rPr>
                        <a:t>Doivent servir au moins trois (3) ans avant de pouvoir demander des prestations de ce régime. Ces avantages ne peuvent être héritées.</a:t>
                      </a:r>
                      <a:endParaRPr lang="fr-FR" dirty="0"/>
                    </a:p>
                  </a:txBody>
                  <a:tcPr/>
                </a:tc>
              </a:tr>
            </a:tbl>
          </a:graphicData>
        </a:graphic>
      </p:graphicFrame>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14402">
            <a:off x="6011842" y="48657"/>
            <a:ext cx="775849" cy="7758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3464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23478"/>
            <a:ext cx="6048672" cy="461665"/>
          </a:xfrm>
          <a:prstGeom prst="rect">
            <a:avLst/>
          </a:prstGeom>
        </p:spPr>
        <p:txBody>
          <a:bodyPr wrap="square">
            <a:spAutoFit/>
          </a:bodyPr>
          <a:lstStyle/>
          <a:p>
            <a:pPr lvl="0" latinLnBrk="0"/>
            <a:r>
              <a:rPr lang="en-US" sz="2400" b="1" dirty="0">
                <a:solidFill>
                  <a:srgbClr val="43221A"/>
                </a:solidFill>
                <a:effectLst>
                  <a:outerShdw blurRad="38100" dist="38100" dir="2700000" algn="tl">
                    <a:srgbClr val="000000">
                      <a:alpha val="43137"/>
                    </a:srgbClr>
                  </a:outerShdw>
                </a:effectLst>
                <a:latin typeface="Segoe UI"/>
                <a:cs typeface="Segoe UI"/>
              </a:rPr>
              <a:t>Z 10 15 </a:t>
            </a:r>
            <a:r>
              <a:rPr lang="en-US" sz="2400" b="1" dirty="0" err="1" smtClean="0">
                <a:solidFill>
                  <a:srgbClr val="43221A"/>
                </a:solidFill>
                <a:effectLst>
                  <a:outerShdw blurRad="38100" dist="38100" dir="2700000" algn="tl">
                    <a:srgbClr val="000000">
                      <a:alpha val="43137"/>
                    </a:srgbClr>
                  </a:outerShdw>
                </a:effectLst>
                <a:latin typeface="Segoe UI"/>
                <a:cs typeface="Segoe UI"/>
              </a:rPr>
              <a:t>Exigences</a:t>
            </a:r>
            <a:r>
              <a:rPr lang="en-US" sz="2400" b="1" dirty="0" smtClean="0">
                <a:solidFill>
                  <a:srgbClr val="43221A"/>
                </a:solidFill>
                <a:effectLst>
                  <a:outerShdw blurRad="38100" dist="38100" dir="2700000" algn="tl">
                    <a:srgbClr val="000000">
                      <a:alpha val="43137"/>
                    </a:srgbClr>
                  </a:outerShdw>
                </a:effectLst>
                <a:latin typeface="Segoe UI"/>
                <a:cs typeface="Segoe UI"/>
              </a:rPr>
              <a:t> </a:t>
            </a:r>
            <a:r>
              <a:rPr lang="en-US" sz="2400" b="1" dirty="0" err="1" smtClean="0">
                <a:solidFill>
                  <a:srgbClr val="43221A"/>
                </a:solidFill>
                <a:effectLst>
                  <a:outerShdw blurRad="38100" dist="38100" dir="2700000" algn="tl">
                    <a:srgbClr val="000000">
                      <a:alpha val="43137"/>
                    </a:srgbClr>
                  </a:outerShdw>
                </a:effectLst>
                <a:latin typeface="Segoe UI"/>
                <a:cs typeface="Segoe UI"/>
              </a:rPr>
              <a:t>d’âge</a:t>
            </a:r>
            <a:r>
              <a:rPr lang="en-US" sz="2400" b="1" dirty="0" smtClean="0">
                <a:solidFill>
                  <a:srgbClr val="43221A"/>
                </a:solidFill>
                <a:effectLst>
                  <a:outerShdw blurRad="38100" dist="38100" dir="2700000" algn="tl">
                    <a:srgbClr val="000000">
                      <a:alpha val="43137"/>
                    </a:srgbClr>
                  </a:outerShdw>
                </a:effectLst>
                <a:latin typeface="Segoe UI"/>
                <a:cs typeface="Segoe UI"/>
              </a:rPr>
              <a:t> et de service</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70485">
            <a:off x="6158200" y="57321"/>
            <a:ext cx="756958" cy="756958"/>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498414729"/>
              </p:ext>
            </p:extLst>
          </p:nvPr>
        </p:nvGraphicFramePr>
        <p:xfrm>
          <a:off x="107504" y="813557"/>
          <a:ext cx="8928992" cy="4119880"/>
        </p:xfrm>
        <a:graphic>
          <a:graphicData uri="http://schemas.openxmlformats.org/drawingml/2006/table">
            <a:tbl>
              <a:tblPr firstRow="1" bandRow="1">
                <a:tableStyleId>{5C22544A-7EE6-4342-B048-85BDC9FD1C3A}</a:tableStyleId>
              </a:tblPr>
              <a:tblGrid>
                <a:gridCol w="3928756"/>
                <a:gridCol w="5000236"/>
              </a:tblGrid>
              <a:tr h="370840">
                <a:tc>
                  <a:txBody>
                    <a:bodyPr/>
                    <a:lstStyle/>
                    <a:p>
                      <a:pPr algn="ctr"/>
                      <a:r>
                        <a:rPr lang="es-ES" dirty="0" smtClean="0"/>
                        <a:t>CAS</a:t>
                      </a:r>
                      <a:endParaRPr lang="en-US" dirty="0"/>
                    </a:p>
                  </a:txBody>
                  <a:tcPr/>
                </a:tc>
                <a:tc>
                  <a:txBody>
                    <a:bodyPr/>
                    <a:lstStyle/>
                    <a:p>
                      <a:pPr algn="ctr"/>
                      <a:r>
                        <a:rPr lang="fr-FR" noProof="0" dirty="0" smtClean="0"/>
                        <a:t>RÈGLEMENTS</a:t>
                      </a:r>
                      <a:endParaRPr lang="fr-FR" noProof="0" dirty="0"/>
                    </a:p>
                  </a:txBody>
                  <a:tcPr/>
                </a:tc>
              </a:tr>
              <a:tr h="370840">
                <a:tc>
                  <a:txBody>
                    <a:bodyPr/>
                    <a:lstStyle/>
                    <a:p>
                      <a:r>
                        <a:rPr lang="fr-FR" noProof="0" smtClean="0">
                          <a:solidFill>
                            <a:schemeClr val="accent1">
                              <a:lumMod val="50000"/>
                            </a:schemeClr>
                          </a:solidFill>
                        </a:rPr>
                        <a:t>Rupture permanente de </a:t>
                      </a:r>
                      <a:r>
                        <a:rPr lang="fr-FR" baseline="0" noProof="0" smtClean="0">
                          <a:solidFill>
                            <a:schemeClr val="accent1">
                              <a:lumMod val="50000"/>
                            </a:schemeClr>
                          </a:solidFill>
                        </a:rPr>
                        <a:t>service avec &gt;</a:t>
                      </a:r>
                      <a:r>
                        <a:rPr lang="fr-FR" noProof="0" smtClean="0">
                          <a:solidFill>
                            <a:schemeClr val="accent1">
                              <a:lumMod val="50000"/>
                            </a:schemeClr>
                          </a:solidFill>
                        </a:rPr>
                        <a:t>15 et &lt;30 years</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noProof="0" smtClean="0"/>
                        <a:t>Une pension congelés, non héréditaire, à 65 ans</a:t>
                      </a:r>
                      <a:r>
                        <a:rPr lang="fr-FR" baseline="0" noProof="0" smtClean="0"/>
                        <a:t>.</a:t>
                      </a:r>
                      <a:endParaRPr lang="fr-FR" noProof="0"/>
                    </a:p>
                  </a:txBody>
                  <a:tcPr/>
                </a:tc>
              </a:tr>
              <a:tr h="370840">
                <a:tc>
                  <a:txBody>
                    <a:bodyPr/>
                    <a:lstStyle/>
                    <a:p>
                      <a:endParaRPr lang="fr-FR" noProof="0" smtClean="0">
                        <a:solidFill>
                          <a:schemeClr val="accent1">
                            <a:lumMod val="50000"/>
                          </a:schemeClr>
                        </a:solidFill>
                      </a:endParaRPr>
                    </a:p>
                    <a:p>
                      <a:r>
                        <a:rPr lang="fr-FR" noProof="0" smtClean="0">
                          <a:solidFill>
                            <a:schemeClr val="accent1">
                              <a:lumMod val="50000"/>
                            </a:schemeClr>
                          </a:solidFill>
                        </a:rPr>
                        <a:t>IPS avec</a:t>
                      </a:r>
                      <a:r>
                        <a:rPr lang="fr-FR" baseline="0" noProof="0" smtClean="0">
                          <a:solidFill>
                            <a:schemeClr val="accent1">
                              <a:lumMod val="50000"/>
                            </a:schemeClr>
                          </a:solidFill>
                        </a:rPr>
                        <a:t> </a:t>
                      </a:r>
                      <a:r>
                        <a:rPr lang="fr-FR" noProof="0" smtClean="0">
                          <a:solidFill>
                            <a:schemeClr val="accent1">
                              <a:lumMod val="50000"/>
                            </a:schemeClr>
                          </a:solidFill>
                        </a:rPr>
                        <a:t>30 ans</a:t>
                      </a:r>
                      <a:r>
                        <a:rPr lang="fr-FR" baseline="0" noProof="0" smtClean="0">
                          <a:solidFill>
                            <a:schemeClr val="accent1">
                              <a:lumMod val="50000"/>
                            </a:schemeClr>
                          </a:solidFill>
                        </a:rPr>
                        <a:t> de </a:t>
                      </a:r>
                      <a:r>
                        <a:rPr lang="fr-FR" noProof="0" smtClean="0">
                          <a:solidFill>
                            <a:schemeClr val="accent1">
                              <a:lumMod val="50000"/>
                            </a:schemeClr>
                          </a:solidFill>
                        </a:rPr>
                        <a:t>service ou plus </a:t>
                      </a:r>
                      <a:endParaRPr lang="fr-FR" noProof="0">
                        <a:solidFill>
                          <a:schemeClr val="accent1">
                            <a:lumMod val="50000"/>
                          </a:schemeClr>
                        </a:solidFill>
                      </a:endParaRPr>
                    </a:p>
                  </a:txBody>
                  <a:tcPr>
                    <a:solidFill>
                      <a:schemeClr val="accent1">
                        <a:lumMod val="40000"/>
                        <a:lumOff val="60000"/>
                      </a:schemeClr>
                    </a:solidFill>
                  </a:tcPr>
                </a:tc>
                <a:tc>
                  <a:txBody>
                    <a:bodyPr/>
                    <a:lstStyle/>
                    <a:p>
                      <a:pPr algn="l"/>
                      <a:r>
                        <a:rPr lang="fr-FR" baseline="0" noProof="0" smtClean="0"/>
                        <a:t>Avantages proviennent du service actif. Une pension congelés, non héréditaire. Pas de bonus pour le dévouement au service. à 65 ans. </a:t>
                      </a:r>
                      <a:endParaRPr lang="fr-FR" noProof="0"/>
                    </a:p>
                  </a:txBody>
                  <a:tcPr/>
                </a:tc>
              </a:tr>
              <a:tr h="370840">
                <a:tc>
                  <a:txBody>
                    <a:bodyPr/>
                    <a:lstStyle/>
                    <a:p>
                      <a:r>
                        <a:rPr lang="fr-FR" baseline="0" noProof="0" smtClean="0">
                          <a:solidFill>
                            <a:schemeClr val="accent1">
                              <a:lumMod val="50000"/>
                            </a:schemeClr>
                          </a:solidFill>
                        </a:rPr>
                        <a:t>Participant prématuré</a:t>
                      </a:r>
                    </a:p>
                    <a:p>
                      <a:r>
                        <a:rPr lang="fr-FR" baseline="0" noProof="0" smtClean="0">
                          <a:solidFill>
                            <a:schemeClr val="accent1">
                              <a:lumMod val="50000"/>
                            </a:schemeClr>
                          </a:solidFill>
                        </a:rPr>
                        <a:t>60/30  (venant de service actif)</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baseline="0" noProof="0" smtClean="0"/>
                        <a:t>75% des prestations peut être atteint à l'âge normal (63 ans). Si l'employé le demande.</a:t>
                      </a:r>
                      <a:endParaRPr lang="fr-FR"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noProof="0" smtClean="0">
                          <a:solidFill>
                            <a:schemeClr val="accent1">
                              <a:lumMod val="50000"/>
                            </a:schemeClr>
                          </a:solidFill>
                        </a:rPr>
                        <a:t>Participant prématuré</a:t>
                      </a:r>
                    </a:p>
                    <a:p>
                      <a:r>
                        <a:rPr lang="fr-FR" baseline="0" noProof="0" smtClean="0">
                          <a:solidFill>
                            <a:schemeClr val="accent1">
                              <a:lumMod val="50000"/>
                            </a:schemeClr>
                          </a:solidFill>
                        </a:rPr>
                        <a:t>58/30  (venant de service actif) </a:t>
                      </a:r>
                      <a:endParaRPr lang="fr-FR" noProof="0" smtClean="0">
                        <a:solidFill>
                          <a:schemeClr val="accent1">
                            <a:lumMod val="50000"/>
                          </a:schemeClr>
                        </a:solidFill>
                      </a:endParaRPr>
                    </a:p>
                    <a:p>
                      <a:endParaRPr lang="fr-FR" noProof="0">
                        <a:solidFill>
                          <a:schemeClr val="accent1">
                            <a:lumMod val="50000"/>
                          </a:schemeClr>
                        </a:solidFill>
                      </a:endParaRPr>
                    </a:p>
                  </a:txBody>
                  <a:tcPr>
                    <a:solidFill>
                      <a:schemeClr val="accent1">
                        <a:lumMod val="40000"/>
                        <a:lumOff val="60000"/>
                      </a:schemeClr>
                    </a:solidFill>
                  </a:tcPr>
                </a:tc>
                <a:tc>
                  <a:txBody>
                    <a:bodyPr/>
                    <a:lstStyle/>
                    <a:p>
                      <a:endParaRPr lang="fr-FR" sz="1050" baseline="0" noProof="0" smtClean="0"/>
                    </a:p>
                    <a:p>
                      <a:r>
                        <a:rPr lang="fr-FR" baseline="0" noProof="0" smtClean="0"/>
                        <a:t>60% des prestations peut être atteint à l'âge normal (63 ans). Si l'employé le demande.</a:t>
                      </a:r>
                      <a:endParaRPr lang="fr-FR" noProof="0"/>
                    </a:p>
                  </a:txBody>
                  <a:tcPr/>
                </a:tc>
              </a:tr>
              <a:tr h="370840">
                <a:tc>
                  <a:txBody>
                    <a:bodyPr/>
                    <a:lstStyle/>
                    <a:p>
                      <a:r>
                        <a:rPr lang="fr-FR" baseline="0" noProof="0" smtClean="0">
                          <a:solidFill>
                            <a:schemeClr val="accent1">
                              <a:lumMod val="50000"/>
                            </a:schemeClr>
                          </a:solidFill>
                        </a:rPr>
                        <a:t>Participant prématuré</a:t>
                      </a:r>
                    </a:p>
                    <a:p>
                      <a:r>
                        <a:rPr lang="fr-FR" baseline="0" noProof="0" smtClean="0">
                          <a:solidFill>
                            <a:schemeClr val="accent1">
                              <a:lumMod val="50000"/>
                            </a:schemeClr>
                          </a:solidFill>
                        </a:rPr>
                        <a:t>60/40 (venant de service actif)</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noProof="0" dirty="0" smtClean="0"/>
                        <a:t>Aucune pénalité de 25%. Reçoit 100% des bénéfices</a:t>
                      </a:r>
                      <a:r>
                        <a:rPr lang="fr-FR" baseline="0" noProof="0" dirty="0" smtClean="0"/>
                        <a:t>.</a:t>
                      </a:r>
                      <a:endParaRPr lang="fr-FR" noProof="0" dirty="0"/>
                    </a:p>
                  </a:txBody>
                  <a:tcPr/>
                </a:tc>
              </a:tr>
            </a:tbl>
          </a:graphicData>
        </a:graphic>
      </p:graphicFrame>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chemeClr val="accent1">
                <a:tint val="66000"/>
                <a:satMod val="160000"/>
              </a:schemeClr>
            </a:gs>
            <a:gs pos="60000">
              <a:schemeClr val="accent1">
                <a:tint val="44500"/>
                <a:satMod val="160000"/>
                <a:lumMod val="0"/>
                <a:lumOff val="100000"/>
              </a:schemeClr>
            </a:gs>
            <a:gs pos="69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6" name="15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7784" y="1262717"/>
            <a:ext cx="6681230" cy="3581407"/>
          </a:xfrm>
          <a:prstGeom prst="rect">
            <a:avLst/>
          </a:prstGeom>
        </p:spPr>
      </p:pic>
      <p:sp>
        <p:nvSpPr>
          <p:cNvPr id="18" name="17 Rectángulo"/>
          <p:cNvSpPr/>
          <p:nvPr/>
        </p:nvSpPr>
        <p:spPr>
          <a:xfrm>
            <a:off x="195933" y="54952"/>
            <a:ext cx="7472412" cy="1200329"/>
          </a:xfrm>
          <a:prstGeom prst="rect">
            <a:avLst/>
          </a:prstGeom>
        </p:spPr>
        <p:txBody>
          <a:bodyPr wrap="square">
            <a:spAutoFit/>
          </a:bodyPr>
          <a:lstStyle/>
          <a:p>
            <a:r>
              <a:rPr lang="es-DO" sz="3600" b="1" dirty="0" smtClean="0">
                <a:ln w="19050">
                  <a:noFill/>
                </a:ln>
                <a:solidFill>
                  <a:schemeClr val="accent6">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rPr>
              <a:t>RÉGIME DE PRESTATIONS DES     EMPLOYÉS</a:t>
            </a:r>
            <a:endParaRPr lang="es-ES" sz="3600" dirty="0"/>
          </a:p>
        </p:txBody>
      </p:sp>
      <p:sp>
        <p:nvSpPr>
          <p:cNvPr id="21" name="Content Placeholder 2"/>
          <p:cNvSpPr txBox="1">
            <a:spLocks/>
          </p:cNvSpPr>
          <p:nvPr/>
        </p:nvSpPr>
        <p:spPr>
          <a:xfrm>
            <a:off x="100261" y="1491630"/>
            <a:ext cx="7344816" cy="3549668"/>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lang="en-US" sz="2000" dirty="0" smtClean="0">
                <a:solidFill>
                  <a:schemeClr val="tx1">
                    <a:lumMod val="85000"/>
                    <a:lumOff val="15000"/>
                  </a:schemeClr>
                </a:solidFill>
                <a:effectLst>
                  <a:outerShdw blurRad="38100" dist="38100" dir="2700000" algn="tl">
                    <a:srgbClr val="000000">
                      <a:alpha val="43137"/>
                    </a:srgbClr>
                  </a:outerShdw>
                </a:effectLst>
                <a:latin typeface="Microsoft PhagsPa" panose="020B0502040204020203" pitchFamily="34" charset="0"/>
              </a:rPr>
              <a:t>LA VISION DU PLAN</a:t>
            </a: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Rockwell"/>
            </a:endParaRP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Rockwell"/>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rPr>
              <a:t>ADMINISTRATION GÉNÉRALE</a:t>
            </a:r>
            <a:endParaRPr kumimoji="0" lang="en-US" sz="2000" b="0" i="0" u="none" strike="noStrike" kern="1200" cap="none" spc="0" normalizeH="0" baseline="0" noProof="0" dirty="0" smtClean="0">
              <a:ln>
                <a:noFill/>
              </a:ln>
              <a:solidFill>
                <a:srgbClr val="000000"/>
              </a:solidFill>
              <a:effectLst/>
              <a:uLnTx/>
              <a:uFillTx/>
              <a:latin typeface="Rockwell"/>
            </a:endParaRP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uLnTx/>
              <a:uFillTx/>
              <a:latin typeface="Rockwell"/>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kumimoji="0" lang="en-US" sz="200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rPr>
              <a:t>FACTEURS DÉTERMINANT LES AVANTAGES</a:t>
            </a: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uLnTx/>
              <a:uFillTx/>
              <a:latin typeface="Rockwell"/>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rPr>
              <a:t>RÈGLEMENTS DE BASE DU PLAN</a:t>
            </a: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endParaRPr>
          </a:p>
          <a:p>
            <a:pPr lvl="0">
              <a:buClr>
                <a:srgbClr val="72A376"/>
              </a:buClr>
            </a:pPr>
            <a:r>
              <a:rPr lang="en-US" sz="2000" dirty="0">
                <a:solidFill>
                  <a:srgbClr val="000000"/>
                </a:solidFill>
                <a:latin typeface="Rockwell"/>
              </a:rPr>
              <a:t> </a:t>
            </a:r>
            <a:r>
              <a:rPr lang="en-US" sz="2000" dirty="0" smtClean="0">
                <a:solidFill>
                  <a:srgbClr val="000000"/>
                </a:solidFill>
                <a:latin typeface="Rockwell"/>
              </a:rPr>
              <a:t> </a:t>
            </a:r>
            <a:r>
              <a:rPr lang="en-US" sz="2000" dirty="0" smtClean="0">
                <a:solidFill>
                  <a:srgbClr val="000000"/>
                </a:solidFill>
                <a:effectLst>
                  <a:outerShdw blurRad="38100" dist="38100" dir="2700000" algn="tl">
                    <a:srgbClr val="000000">
                      <a:alpha val="43137"/>
                    </a:srgbClr>
                  </a:outerShdw>
                </a:effectLst>
                <a:latin typeface="Microsoft PhagsPa" panose="020B0502040204020203" pitchFamily="34" charset="0"/>
              </a:rPr>
              <a:t>RESSOURCES ET OUTILS DISPONIBLES</a:t>
            </a:r>
            <a:endParaRPr lang="en-US" sz="2000" dirty="0">
              <a:solidFill>
                <a:srgbClr val="000000"/>
              </a:solidFill>
              <a:effectLst>
                <a:outerShdw blurRad="38100" dist="38100" dir="2700000" algn="tl">
                  <a:srgbClr val="000000">
                    <a:alpha val="43137"/>
                  </a:srgbClr>
                </a:outerShdw>
              </a:effectLst>
              <a:latin typeface="Microsoft PhagsPa"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8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8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8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586799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0"/>
            <a:ext cx="6048672" cy="830997"/>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  Z </a:t>
            </a:r>
            <a:r>
              <a:rPr lang="es-ES" sz="2400" b="1" dirty="0">
                <a:solidFill>
                  <a:srgbClr val="43221A"/>
                </a:solidFill>
                <a:effectLst>
                  <a:outerShdw blurRad="38100" dist="38100" dir="2700000" algn="tl">
                    <a:srgbClr val="000000">
                      <a:alpha val="43137"/>
                    </a:srgbClr>
                  </a:outerShdw>
                </a:effectLst>
                <a:latin typeface="Segoe UI"/>
                <a:cs typeface="Segoe UI"/>
              </a:rPr>
              <a:t>10 </a:t>
            </a:r>
            <a:r>
              <a:rPr lang="en-US" sz="2400" b="1" dirty="0" smtClean="0">
                <a:solidFill>
                  <a:srgbClr val="43221A"/>
                </a:solidFill>
                <a:effectLst>
                  <a:outerShdw blurRad="38100" dist="38100" dir="2700000" algn="tl">
                    <a:srgbClr val="000000">
                      <a:alpha val="43137"/>
                    </a:srgbClr>
                  </a:outerShdw>
                </a:effectLst>
                <a:latin typeface="Segoe UI"/>
                <a:cs typeface="Segoe UI"/>
              </a:rPr>
              <a:t>65  </a:t>
            </a:r>
            <a:r>
              <a:rPr lang="en-US" sz="2400" b="1" dirty="0" err="1">
                <a:solidFill>
                  <a:srgbClr val="43221A"/>
                </a:solidFill>
                <a:effectLst>
                  <a:outerShdw blurRad="38100" dist="38100" dir="2700000" algn="tl">
                    <a:srgbClr val="000000">
                      <a:alpha val="43137"/>
                    </a:srgbClr>
                  </a:outerShdw>
                </a:effectLst>
                <a:latin typeface="Segoe UI"/>
                <a:cs typeface="Segoe UI"/>
              </a:rPr>
              <a:t>Décès</a:t>
            </a:r>
            <a:r>
              <a:rPr lang="en-US" sz="2400" b="1" dirty="0">
                <a:solidFill>
                  <a:srgbClr val="43221A"/>
                </a:solidFill>
                <a:effectLst>
                  <a:outerShdw blurRad="38100" dist="38100" dir="2700000" algn="tl">
                    <a:srgbClr val="000000">
                      <a:alpha val="43137"/>
                    </a:srgbClr>
                  </a:outerShdw>
                </a:effectLst>
                <a:latin typeface="Segoe UI"/>
                <a:cs typeface="Segoe UI"/>
              </a:rPr>
              <a:t> d'un </a:t>
            </a:r>
            <a:r>
              <a:rPr lang="en-US" sz="2400" b="1" dirty="0" err="1">
                <a:solidFill>
                  <a:srgbClr val="43221A"/>
                </a:solidFill>
                <a:effectLst>
                  <a:outerShdw blurRad="38100" dist="38100" dir="2700000" algn="tl">
                    <a:srgbClr val="000000">
                      <a:alpha val="43137"/>
                    </a:srgbClr>
                  </a:outerShdw>
                </a:effectLst>
                <a:latin typeface="Segoe UI"/>
                <a:cs typeface="Segoe UI"/>
              </a:rPr>
              <a:t>employé</a:t>
            </a:r>
            <a:r>
              <a:rPr lang="en-US" sz="2400" b="1" dirty="0">
                <a:solidFill>
                  <a:srgbClr val="43221A"/>
                </a:solidFill>
                <a:effectLst>
                  <a:outerShdw blurRad="38100" dist="38100" dir="2700000" algn="tl">
                    <a:srgbClr val="000000">
                      <a:alpha val="43137"/>
                    </a:srgbClr>
                  </a:outerShdw>
                </a:effectLst>
                <a:latin typeface="Segoe UI"/>
                <a:cs typeface="Segoe UI"/>
              </a:rPr>
              <a:t> en service </a:t>
            </a:r>
            <a:r>
              <a:rPr lang="en-US" sz="2400" b="1" dirty="0" err="1">
                <a:solidFill>
                  <a:srgbClr val="43221A"/>
                </a:solidFill>
                <a:effectLst>
                  <a:outerShdw blurRad="38100" dist="38100" dir="2700000" algn="tl">
                    <a:srgbClr val="000000">
                      <a:alpha val="43137"/>
                    </a:srgbClr>
                  </a:outerShdw>
                </a:effectLst>
                <a:latin typeface="Segoe UI"/>
                <a:cs typeface="Segoe UI"/>
              </a:rPr>
              <a:t>actif</a:t>
            </a:r>
            <a:endParaRPr lang="en-US" sz="2400" b="1" dirty="0" smtClean="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70126">
            <a:off x="6680932" y="20699"/>
            <a:ext cx="858130" cy="858130"/>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1079505925"/>
              </p:ext>
            </p:extLst>
          </p:nvPr>
        </p:nvGraphicFramePr>
        <p:xfrm>
          <a:off x="107504" y="813555"/>
          <a:ext cx="8928992" cy="4094139"/>
        </p:xfrm>
        <a:graphic>
          <a:graphicData uri="http://schemas.openxmlformats.org/drawingml/2006/table">
            <a:tbl>
              <a:tblPr firstRow="1" bandRow="1">
                <a:tableStyleId>{5C22544A-7EE6-4342-B048-85BDC9FD1C3A}</a:tableStyleId>
              </a:tblPr>
              <a:tblGrid>
                <a:gridCol w="3928756"/>
                <a:gridCol w="5000236"/>
              </a:tblGrid>
              <a:tr h="353062">
                <a:tc>
                  <a:txBody>
                    <a:bodyPr/>
                    <a:lstStyle/>
                    <a:p>
                      <a:pPr algn="ctr"/>
                      <a:r>
                        <a:rPr lang="es-ES" dirty="0" smtClean="0"/>
                        <a:t>CAS</a:t>
                      </a:r>
                      <a:endParaRPr lang="en-US" dirty="0"/>
                    </a:p>
                  </a:txBody>
                  <a:tcPr/>
                </a:tc>
                <a:tc>
                  <a:txBody>
                    <a:bodyPr/>
                    <a:lstStyle/>
                    <a:p>
                      <a:pPr algn="ctr"/>
                      <a:r>
                        <a:rPr lang="fr-FR" noProof="0" dirty="0" smtClean="0"/>
                        <a:t>RÈGLEMENTS</a:t>
                      </a:r>
                      <a:endParaRPr lang="fr-FR" noProof="0" dirty="0"/>
                    </a:p>
                  </a:txBody>
                  <a:tcPr/>
                </a:tc>
              </a:tr>
              <a:tr h="2417739">
                <a:tc>
                  <a:txBody>
                    <a:bodyPr/>
                    <a:lstStyle/>
                    <a:p>
                      <a:endParaRPr lang="fr-FR" sz="1600" noProof="0" dirty="0" smtClean="0">
                        <a:solidFill>
                          <a:schemeClr val="accent1">
                            <a:lumMod val="50000"/>
                          </a:schemeClr>
                        </a:solidFill>
                      </a:endParaRPr>
                    </a:p>
                    <a:p>
                      <a:endParaRPr lang="fr-FR" sz="1600" noProof="0" dirty="0" smtClean="0">
                        <a:solidFill>
                          <a:schemeClr val="accent1">
                            <a:lumMod val="50000"/>
                          </a:schemeClr>
                        </a:solidFill>
                      </a:endParaRPr>
                    </a:p>
                    <a:p>
                      <a:r>
                        <a:rPr lang="fr-FR" sz="1600" noProof="0" dirty="0" smtClean="0">
                          <a:solidFill>
                            <a:schemeClr val="accent1">
                              <a:lumMod val="50000"/>
                            </a:schemeClr>
                          </a:solidFill>
                        </a:rPr>
                        <a:t>Décès d'un employé en service actif avec 15 ans ou plus de service.</a:t>
                      </a:r>
                      <a:endParaRPr lang="fr-FR" sz="1600" noProof="0" dirty="0">
                        <a:solidFill>
                          <a:schemeClr val="accent1">
                            <a:lumMod val="50000"/>
                          </a:schemeClr>
                        </a:solidFill>
                      </a:endParaRPr>
                    </a:p>
                  </a:txBody>
                  <a:tcPr>
                    <a:solidFill>
                      <a:schemeClr val="accent1">
                        <a:lumMod val="40000"/>
                        <a:lumOff val="60000"/>
                      </a:schemeClr>
                    </a:solidFill>
                  </a:tcPr>
                </a:tc>
                <a:tc>
                  <a:txBody>
                    <a:bodyPr/>
                    <a:lstStyle/>
                    <a:p>
                      <a:r>
                        <a:rPr lang="fr-FR" sz="1600" noProof="0" smtClean="0"/>
                        <a:t>1. Bénéficiaires (conjoint et / ou enfants à charge): ils recevront les avantages tel que prévu par le plan.</a:t>
                      </a:r>
                    </a:p>
                    <a:p>
                      <a:endParaRPr lang="fr-FR" sz="1600" noProof="0" smtClean="0"/>
                    </a:p>
                    <a:p>
                      <a:r>
                        <a:rPr lang="fr-FR" sz="1600" noProof="0" smtClean="0"/>
                        <a:t>2. Le bénéficiaire survivant, également candidat à des prestations du Régime, recevra leurs propres avantages quand ils atteignent l'âge requis. Les avantages du conjoint décédé continueront, mais seront gelés dans le montant que le bénéficiaire reçoit à ce moment.</a:t>
                      </a:r>
                      <a:endParaRPr lang="fr-FR" sz="1600" noProof="0"/>
                    </a:p>
                  </a:txBody>
                  <a:tcPr/>
                </a:tc>
              </a:tr>
              <a:tr h="1219642">
                <a:tc>
                  <a:txBody>
                    <a:bodyPr/>
                    <a:lstStyle/>
                    <a:p>
                      <a:endParaRPr lang="fr-FR" sz="1600" noProof="0" smtClean="0">
                        <a:solidFill>
                          <a:schemeClr val="accent1">
                            <a:lumMod val="50000"/>
                          </a:schemeClr>
                        </a:solidFill>
                      </a:endParaRPr>
                    </a:p>
                    <a:p>
                      <a:r>
                        <a:rPr lang="fr-FR" sz="1600" noProof="0" smtClean="0">
                          <a:solidFill>
                            <a:schemeClr val="accent1">
                              <a:lumMod val="50000"/>
                            </a:schemeClr>
                          </a:solidFill>
                        </a:rPr>
                        <a:t>Les enfants à charge d'un employé qui est mort en service actif avec 15 ans ou plus de service</a:t>
                      </a:r>
                      <a:endParaRPr lang="fr-FR" sz="1600" noProof="0">
                        <a:solidFill>
                          <a:schemeClr val="accent1">
                            <a:lumMod val="50000"/>
                          </a:schemeClr>
                        </a:solidFill>
                      </a:endParaRPr>
                    </a:p>
                  </a:txBody>
                  <a:tcPr>
                    <a:solidFill>
                      <a:schemeClr val="accent1">
                        <a:lumMod val="40000"/>
                        <a:lumOff val="60000"/>
                      </a:schemeClr>
                    </a:solidFill>
                  </a:tcPr>
                </a:tc>
                <a:tc>
                  <a:txBody>
                    <a:bodyPr/>
                    <a:lstStyle/>
                    <a:p>
                      <a:pPr algn="l"/>
                      <a:r>
                        <a:rPr lang="fr-FR" sz="1600" kern="1200" noProof="0" dirty="0" smtClean="0">
                          <a:solidFill>
                            <a:schemeClr val="dk1"/>
                          </a:solidFill>
                          <a:latin typeface="+mn-lt"/>
                          <a:ea typeface="+mn-ea"/>
                          <a:cs typeface="+mn-cs"/>
                        </a:rPr>
                        <a:t>Si les bénéficiaires étaient admissibles à recevoir une pension alimentaire ou d'assistance éducative tandis que le candidat était en service actif, ils continueront à recevoir de tels avantages du solde du fonds qui leurs correspond. Z 10 05 2 (a) and (b</a:t>
                      </a:r>
                      <a:r>
                        <a:rPr lang="fr-FR" sz="1600" u="sng" kern="1200" noProof="0" dirty="0" smtClean="0">
                          <a:solidFill>
                            <a:schemeClr val="dk1"/>
                          </a:solidFill>
                          <a:latin typeface="+mn-lt"/>
                          <a:ea typeface="+mn-ea"/>
                          <a:cs typeface="+mn-cs"/>
                        </a:rPr>
                        <a:t>).</a:t>
                      </a:r>
                      <a:endParaRPr lang="fr-FR" sz="1600" noProof="0" dirty="0"/>
                    </a:p>
                  </a:txBody>
                  <a:tcPr/>
                </a:tc>
              </a:tr>
            </a:tbl>
          </a:graphicData>
        </a:graphic>
      </p:graphicFrame>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6984776" cy="461665"/>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   Z </a:t>
            </a:r>
            <a:r>
              <a:rPr lang="es-ES" sz="2400" b="1" dirty="0">
                <a:solidFill>
                  <a:srgbClr val="43221A"/>
                </a:solidFill>
                <a:effectLst>
                  <a:outerShdw blurRad="38100" dist="38100" dir="2700000" algn="tl">
                    <a:srgbClr val="000000">
                      <a:alpha val="43137"/>
                    </a:srgbClr>
                  </a:outerShdw>
                </a:effectLst>
                <a:latin typeface="Segoe UI"/>
                <a:cs typeface="Segoe UI"/>
              </a:rPr>
              <a:t>10 </a:t>
            </a:r>
            <a:r>
              <a:rPr lang="es-ES" sz="2400" b="1" dirty="0" smtClean="0">
                <a:solidFill>
                  <a:srgbClr val="43221A"/>
                </a:solidFill>
                <a:effectLst>
                  <a:outerShdw blurRad="38100" dist="38100" dir="2700000" algn="tl">
                    <a:srgbClr val="000000">
                      <a:alpha val="43137"/>
                    </a:srgbClr>
                  </a:outerShdw>
                </a:effectLst>
                <a:latin typeface="Segoe UI"/>
                <a:cs typeface="Segoe UI"/>
              </a:rPr>
              <a:t>70 </a:t>
            </a:r>
            <a:r>
              <a:rPr lang="en-US" sz="2400" b="1" dirty="0" smtClean="0">
                <a:solidFill>
                  <a:srgbClr val="43221A"/>
                </a:solidFill>
                <a:effectLst>
                  <a:outerShdw blurRad="38100" dist="38100" dir="2700000" algn="tl">
                    <a:srgbClr val="000000">
                      <a:alpha val="43137"/>
                    </a:srgbClr>
                  </a:outerShdw>
                </a:effectLst>
                <a:latin typeface="Segoe UI"/>
                <a:cs typeface="Segoe UI"/>
              </a:rPr>
              <a:t>Benefits for widowed and remarriage</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70126">
            <a:off x="7112980" y="20699"/>
            <a:ext cx="858130" cy="858130"/>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662298191"/>
              </p:ext>
            </p:extLst>
          </p:nvPr>
        </p:nvGraphicFramePr>
        <p:xfrm>
          <a:off x="0" y="662940"/>
          <a:ext cx="9144000" cy="4480560"/>
        </p:xfrm>
        <a:graphic>
          <a:graphicData uri="http://schemas.openxmlformats.org/drawingml/2006/table">
            <a:tbl>
              <a:tblPr firstRow="1" bandRow="1">
                <a:tableStyleId>{5C22544A-7EE6-4342-B048-85BDC9FD1C3A}</a:tableStyleId>
              </a:tblPr>
              <a:tblGrid>
                <a:gridCol w="4023359"/>
                <a:gridCol w="5120641"/>
              </a:tblGrid>
              <a:tr h="330491">
                <a:tc>
                  <a:txBody>
                    <a:bodyPr/>
                    <a:lstStyle/>
                    <a:p>
                      <a:pPr algn="ctr"/>
                      <a:r>
                        <a:rPr lang="es-ES" dirty="0" smtClean="0"/>
                        <a:t>CAS</a:t>
                      </a:r>
                      <a:endParaRPr lang="en-US" dirty="0"/>
                    </a:p>
                  </a:txBody>
                  <a:tcPr/>
                </a:tc>
                <a:tc>
                  <a:txBody>
                    <a:bodyPr/>
                    <a:lstStyle/>
                    <a:p>
                      <a:pPr algn="ctr"/>
                      <a:r>
                        <a:rPr lang="fr-FR" noProof="0" dirty="0" smtClean="0"/>
                        <a:t>RÈGLEMENTS</a:t>
                      </a:r>
                      <a:endParaRPr lang="fr-FR" noProof="0" dirty="0"/>
                    </a:p>
                  </a:txBody>
                  <a:tcPr/>
                </a:tc>
              </a:tr>
              <a:tr h="2313435">
                <a:tc>
                  <a:txBody>
                    <a:bodyPr/>
                    <a:lstStyle/>
                    <a:p>
                      <a:endParaRPr lang="fr-FR" noProof="0" smtClean="0">
                        <a:solidFill>
                          <a:schemeClr val="accent1">
                            <a:lumMod val="50000"/>
                          </a:schemeClr>
                        </a:solidFill>
                      </a:endParaRPr>
                    </a:p>
                    <a:p>
                      <a:r>
                        <a:rPr lang="fr-FR" noProof="0" smtClean="0">
                          <a:solidFill>
                            <a:schemeClr val="accent1">
                              <a:lumMod val="50000"/>
                            </a:schemeClr>
                          </a:solidFill>
                        </a:rPr>
                        <a:t>Décès d'un participant au régime</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noProof="0" dirty="0" smtClean="0"/>
                        <a:t>Le conjoint survivant est admissible à recevoir 100% des prestations du Régime, si ils avaient été mariés 10 ans ou plus. </a:t>
                      </a:r>
                    </a:p>
                    <a:p>
                      <a:r>
                        <a:rPr lang="fr-FR" noProof="0" dirty="0" smtClean="0"/>
                        <a:t>Sinon, ils recevront des prestations en proportion des années</a:t>
                      </a:r>
                      <a:r>
                        <a:rPr lang="fr-FR" baseline="0" noProof="0" dirty="0" smtClean="0"/>
                        <a:t> </a:t>
                      </a:r>
                      <a:r>
                        <a:rPr lang="fr-FR" noProof="0" dirty="0" smtClean="0"/>
                        <a:t>qu’ils ont été mariés avec le participant décédé.</a:t>
                      </a:r>
                    </a:p>
                    <a:p>
                      <a:endParaRPr lang="fr-FR" baseline="0" noProof="0" dirty="0" smtClean="0"/>
                    </a:p>
                    <a:p>
                      <a:r>
                        <a:rPr lang="fr-FR" baseline="0" noProof="0" dirty="0" smtClean="0"/>
                        <a:t>Ces avantages sont gelés et ne peuvent être hérités par d'autres.</a:t>
                      </a:r>
                      <a:endParaRPr lang="fr-FR" noProof="0" dirty="0"/>
                    </a:p>
                  </a:txBody>
                  <a:tcPr/>
                </a:tc>
              </a:tr>
              <a:tr h="1074095">
                <a:tc>
                  <a:txBody>
                    <a:bodyPr/>
                    <a:lstStyle/>
                    <a:p>
                      <a:endParaRPr lang="fr-FR" noProof="0" smtClean="0">
                        <a:solidFill>
                          <a:schemeClr val="accent1">
                            <a:lumMod val="50000"/>
                          </a:schemeClr>
                        </a:solidFill>
                      </a:endParaRPr>
                    </a:p>
                    <a:p>
                      <a:r>
                        <a:rPr lang="fr-FR" baseline="0" noProof="0" smtClean="0">
                          <a:solidFill>
                            <a:schemeClr val="accent1">
                              <a:lumMod val="50000"/>
                            </a:schemeClr>
                          </a:solidFill>
                        </a:rPr>
                        <a:t>Remariage d’un bénéficiaire qui n’est pas un candidat dans le Plan</a:t>
                      </a:r>
                      <a:endParaRPr lang="fr-FR" noProof="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800" kern="1200" baseline="0" noProof="0" dirty="0" smtClean="0">
                          <a:solidFill>
                            <a:schemeClr val="dk1"/>
                          </a:solidFill>
                          <a:effectLst/>
                          <a:latin typeface="+mn-lt"/>
                          <a:ea typeface="+mn-ea"/>
                          <a:cs typeface="+mn-cs"/>
                        </a:rPr>
                        <a:t>Dans le cas d'un bénéficiaire qui se marie, que ce soit avec un participant ou d'un non-participant au régime, les prestations cesseront.</a:t>
                      </a:r>
                      <a:endParaRPr lang="fr-FR" sz="1200" kern="1200" noProof="0" dirty="0" smtClean="0">
                        <a:solidFill>
                          <a:schemeClr val="dk1"/>
                        </a:solidFill>
                        <a:effectLst>
                          <a:outerShdw blurRad="50800" dist="38100" algn="tr" rotWithShape="0">
                            <a:prstClr val="black">
                              <a:alpha val="40000"/>
                            </a:prstClr>
                          </a:outerShdw>
                        </a:effectLst>
                        <a:latin typeface="+mn-lt"/>
                        <a:ea typeface="+mn-ea"/>
                        <a:cs typeface="+mn-cs"/>
                      </a:endParaRPr>
                    </a:p>
                    <a:p>
                      <a:pPr algn="l"/>
                      <a:endParaRPr lang="fr-FR" noProof="0" dirty="0"/>
                    </a:p>
                  </a:txBody>
                  <a:tcPr/>
                </a:tc>
              </a:tr>
              <a:tr h="330491">
                <a:tc>
                  <a:txBody>
                    <a:bodyPr/>
                    <a:lstStyle/>
                    <a:p>
                      <a:endParaRPr lang="en-US" dirty="0">
                        <a:solidFill>
                          <a:schemeClr val="accent1">
                            <a:lumMod val="50000"/>
                          </a:schemeClr>
                        </a:solidFill>
                      </a:endParaRPr>
                    </a:p>
                  </a:txBody>
                  <a:tcPr>
                    <a:solidFill>
                      <a:schemeClr val="accent1">
                        <a:lumMod val="40000"/>
                        <a:lumOff val="60000"/>
                      </a:schemeClr>
                    </a:solidFill>
                  </a:tcPr>
                </a:tc>
                <a:tc>
                  <a:txBody>
                    <a:bodyPr/>
                    <a:lstStyle/>
                    <a:p>
                      <a:pPr algn="l"/>
                      <a:endParaRPr lang="en-US" dirty="0"/>
                    </a:p>
                  </a:txBody>
                  <a:tcPr/>
                </a:tc>
              </a:tr>
            </a:tbl>
          </a:graphicData>
        </a:graphic>
      </p:graphicFrame>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6480720" cy="830997"/>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   Z </a:t>
            </a:r>
            <a:r>
              <a:rPr lang="es-ES" sz="2400" b="1" dirty="0">
                <a:solidFill>
                  <a:srgbClr val="43221A"/>
                </a:solidFill>
                <a:effectLst>
                  <a:outerShdw blurRad="38100" dist="38100" dir="2700000" algn="tl">
                    <a:srgbClr val="000000">
                      <a:alpha val="43137"/>
                    </a:srgbClr>
                  </a:outerShdw>
                </a:effectLst>
                <a:latin typeface="Segoe UI"/>
                <a:cs typeface="Segoe UI"/>
              </a:rPr>
              <a:t>10 </a:t>
            </a:r>
            <a:r>
              <a:rPr lang="es-ES" sz="2400" b="1" dirty="0" smtClean="0">
                <a:solidFill>
                  <a:srgbClr val="43221A"/>
                </a:solidFill>
                <a:effectLst>
                  <a:outerShdw blurRad="38100" dist="38100" dir="2700000" algn="tl">
                    <a:srgbClr val="000000">
                      <a:alpha val="43137"/>
                    </a:srgbClr>
                  </a:outerShdw>
                </a:effectLst>
                <a:latin typeface="Segoe UI"/>
                <a:cs typeface="Segoe UI"/>
              </a:rPr>
              <a:t>70 </a:t>
            </a:r>
            <a:r>
              <a:rPr lang="fr-FR" sz="2400" b="1" dirty="0" smtClean="0">
                <a:solidFill>
                  <a:srgbClr val="43221A"/>
                </a:solidFill>
                <a:effectLst>
                  <a:outerShdw blurRad="38100" dist="38100" dir="2700000" algn="tl">
                    <a:srgbClr val="000000">
                      <a:alpha val="43137"/>
                    </a:srgbClr>
                  </a:outerShdw>
                </a:effectLst>
                <a:latin typeface="Segoe UI"/>
                <a:cs typeface="Segoe UI"/>
              </a:rPr>
              <a:t>Avantages pour les veufs et le remariage</a:t>
            </a:r>
            <a:endParaRPr lang="fr-FR"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0126">
            <a:off x="6320892" y="20700"/>
            <a:ext cx="858130" cy="858130"/>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3350163523"/>
              </p:ext>
            </p:extLst>
          </p:nvPr>
        </p:nvGraphicFramePr>
        <p:xfrm>
          <a:off x="107504" y="813557"/>
          <a:ext cx="8856984" cy="4277329"/>
        </p:xfrm>
        <a:graphic>
          <a:graphicData uri="http://schemas.openxmlformats.org/drawingml/2006/table">
            <a:tbl>
              <a:tblPr firstRow="1" bandRow="1">
                <a:tableStyleId>{5C22544A-7EE6-4342-B048-85BDC9FD1C3A}</a:tableStyleId>
              </a:tblPr>
              <a:tblGrid>
                <a:gridCol w="3897073"/>
                <a:gridCol w="4959911"/>
              </a:tblGrid>
              <a:tr h="319872">
                <a:tc>
                  <a:txBody>
                    <a:bodyPr/>
                    <a:lstStyle/>
                    <a:p>
                      <a:pPr algn="ctr"/>
                      <a:r>
                        <a:rPr lang="fr-FR" noProof="0" smtClean="0"/>
                        <a:t>CAS</a:t>
                      </a:r>
                      <a:endParaRPr lang="fr-FR" noProof="0"/>
                    </a:p>
                  </a:txBody>
                  <a:tcPr/>
                </a:tc>
                <a:tc>
                  <a:txBody>
                    <a:bodyPr/>
                    <a:lstStyle/>
                    <a:p>
                      <a:pPr algn="ctr"/>
                      <a:r>
                        <a:rPr lang="fr-FR" noProof="0" dirty="0" smtClean="0"/>
                        <a:t>RÈGLEMENTS</a:t>
                      </a:r>
                      <a:endParaRPr lang="fr-FR" noProof="0" dirty="0"/>
                    </a:p>
                  </a:txBody>
                  <a:tcPr/>
                </a:tc>
              </a:tr>
              <a:tr h="2479009">
                <a:tc>
                  <a:txBody>
                    <a:bodyPr/>
                    <a:lstStyle/>
                    <a:p>
                      <a:r>
                        <a:rPr lang="fr-FR" sz="1600" b="0" noProof="0" dirty="0" smtClean="0">
                          <a:solidFill>
                            <a:schemeClr val="accent1">
                              <a:lumMod val="50000"/>
                            </a:schemeClr>
                          </a:solidFill>
                        </a:rPr>
                        <a:t>Remariage d'un </a:t>
                      </a:r>
                      <a:r>
                        <a:rPr lang="fr-FR" sz="1600" b="1" noProof="0" dirty="0" smtClean="0">
                          <a:solidFill>
                            <a:schemeClr val="accent1">
                              <a:lumMod val="50000"/>
                            </a:schemeClr>
                          </a:solidFill>
                        </a:rPr>
                        <a:t>veuf Participant</a:t>
                      </a: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Si le nouveau conjoint </a:t>
                      </a:r>
                      <a:r>
                        <a:rPr lang="fr-FR" sz="1600" b="1" kern="1200" noProof="0" dirty="0" smtClean="0">
                          <a:solidFill>
                            <a:schemeClr val="dk1"/>
                          </a:solidFill>
                          <a:effectLst/>
                          <a:latin typeface="+mn-lt"/>
                          <a:ea typeface="+mn-ea"/>
                          <a:cs typeface="+mn-cs"/>
                        </a:rPr>
                        <a:t>n’est pas un participant </a:t>
                      </a:r>
                      <a:r>
                        <a:rPr lang="fr-FR" sz="1600" b="0" kern="1200" noProof="0" dirty="0" smtClean="0">
                          <a:solidFill>
                            <a:schemeClr val="dk1"/>
                          </a:solidFill>
                          <a:effectLst/>
                          <a:latin typeface="+mn-lt"/>
                          <a:ea typeface="+mn-ea"/>
                          <a:cs typeface="+mn-cs"/>
                        </a:rPr>
                        <a:t>au régime</a:t>
                      </a:r>
                      <a:r>
                        <a:rPr lang="fr-FR" sz="1600" kern="1200" noProof="0" dirty="0" smtClean="0">
                          <a:solidFill>
                            <a:schemeClr val="dk1"/>
                          </a:solidFill>
                          <a:effectLst/>
                          <a:latin typeface="+mn-lt"/>
                          <a:ea typeface="+mn-ea"/>
                          <a:cs typeface="+mn-cs"/>
                        </a:rPr>
                        <a:t>, le participant </a:t>
                      </a:r>
                      <a:r>
                        <a:rPr lang="fr-FR" sz="1600" b="1" kern="1200" noProof="0" dirty="0" smtClean="0">
                          <a:solidFill>
                            <a:schemeClr val="dk1"/>
                          </a:solidFill>
                          <a:effectLst/>
                          <a:latin typeface="+mn-lt"/>
                          <a:ea typeface="+mn-ea"/>
                          <a:cs typeface="+mn-cs"/>
                        </a:rPr>
                        <a:t>continuera de recevoir tous les avantages </a:t>
                      </a:r>
                      <a:r>
                        <a:rPr lang="fr-FR" sz="1600" kern="1200" noProof="0" dirty="0" smtClean="0">
                          <a:solidFill>
                            <a:schemeClr val="dk1"/>
                          </a:solidFill>
                          <a:effectLst/>
                          <a:latin typeface="+mn-lt"/>
                          <a:ea typeface="+mn-ea"/>
                          <a:cs typeface="+mn-cs"/>
                        </a:rPr>
                        <a:t>que le plan prévoit et ont eu pendant le mariage précédent.</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FR" sz="1600" kern="1200" noProof="0" dirty="0" smtClean="0">
                        <a:solidFill>
                          <a:schemeClr val="dk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Si le nouveau conjoint </a:t>
                      </a:r>
                      <a:r>
                        <a:rPr lang="fr-FR" sz="1600" b="1" kern="1200" noProof="0" dirty="0" smtClean="0">
                          <a:solidFill>
                            <a:schemeClr val="dk1"/>
                          </a:solidFill>
                          <a:effectLst/>
                          <a:latin typeface="+mn-lt"/>
                          <a:ea typeface="+mn-ea"/>
                          <a:cs typeface="+mn-cs"/>
                        </a:rPr>
                        <a:t>est un participant </a:t>
                      </a:r>
                      <a:r>
                        <a:rPr lang="fr-FR" sz="1600" kern="1200" noProof="0" dirty="0" smtClean="0">
                          <a:solidFill>
                            <a:schemeClr val="dk1"/>
                          </a:solidFill>
                          <a:effectLst/>
                          <a:latin typeface="+mn-lt"/>
                          <a:ea typeface="+mn-ea"/>
                          <a:cs typeface="+mn-cs"/>
                        </a:rPr>
                        <a:t>au régime (une autre à la retraite), </a:t>
                      </a:r>
                      <a:r>
                        <a:rPr lang="fr-FR" sz="1600" b="1" kern="1200" noProof="0" dirty="0" smtClean="0">
                          <a:solidFill>
                            <a:schemeClr val="dk1"/>
                          </a:solidFill>
                          <a:effectLst/>
                          <a:latin typeface="+mn-lt"/>
                          <a:ea typeface="+mn-ea"/>
                          <a:cs typeface="+mn-cs"/>
                        </a:rPr>
                        <a:t>les avantages du premier</a:t>
                      </a:r>
                      <a:r>
                        <a:rPr lang="fr-FR" sz="1600" b="1" kern="1200" baseline="0" noProof="0" dirty="0" smtClean="0">
                          <a:solidFill>
                            <a:schemeClr val="dk1"/>
                          </a:solidFill>
                          <a:effectLst/>
                          <a:latin typeface="+mn-lt"/>
                          <a:ea typeface="+mn-ea"/>
                          <a:cs typeface="+mn-cs"/>
                        </a:rPr>
                        <a:t> conjoint</a:t>
                      </a:r>
                      <a:r>
                        <a:rPr lang="fr-FR" sz="1600" b="1" kern="1200" noProof="0" dirty="0" smtClean="0">
                          <a:solidFill>
                            <a:schemeClr val="dk1"/>
                          </a:solidFill>
                          <a:effectLst/>
                          <a:latin typeface="+mn-lt"/>
                          <a:ea typeface="+mn-ea"/>
                          <a:cs typeface="+mn-cs"/>
                        </a:rPr>
                        <a:t> </a:t>
                      </a:r>
                      <a:r>
                        <a:rPr lang="fr-FR" sz="1600" kern="1200" noProof="0" dirty="0" smtClean="0">
                          <a:solidFill>
                            <a:schemeClr val="dk1"/>
                          </a:solidFill>
                          <a:effectLst/>
                          <a:latin typeface="+mn-lt"/>
                          <a:ea typeface="+mn-ea"/>
                          <a:cs typeface="+mn-cs"/>
                        </a:rPr>
                        <a:t>cesseront le premier jour du mois après que le nouveau mariage.</a:t>
                      </a:r>
                      <a:endParaRPr lang="fr-FR" sz="1600" noProof="0" dirty="0" smtClean="0"/>
                    </a:p>
                  </a:txBody>
                  <a:tcPr/>
                </a:tc>
              </a:tr>
              <a:tr h="7996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b="0" i="0" kern="1200" noProof="0" dirty="0" smtClean="0">
                          <a:solidFill>
                            <a:schemeClr val="dk1"/>
                          </a:solidFill>
                          <a:effectLst/>
                          <a:latin typeface="+mn-lt"/>
                          <a:ea typeface="+mn-ea"/>
                          <a:cs typeface="+mn-cs"/>
                        </a:rPr>
                        <a:t>Un </a:t>
                      </a:r>
                      <a:r>
                        <a:rPr lang="fr-FR" sz="1600" b="1" i="0" kern="1200" noProof="0" dirty="0" smtClean="0">
                          <a:solidFill>
                            <a:schemeClr val="dk1"/>
                          </a:solidFill>
                          <a:effectLst/>
                          <a:latin typeface="+mn-lt"/>
                          <a:ea typeface="+mn-ea"/>
                          <a:cs typeface="+mn-cs"/>
                        </a:rPr>
                        <a:t>bénéficiaire</a:t>
                      </a:r>
                      <a:r>
                        <a:rPr lang="fr-FR" sz="1600" b="0" i="0" kern="1200" noProof="0" dirty="0" smtClean="0">
                          <a:solidFill>
                            <a:schemeClr val="dk1"/>
                          </a:solidFill>
                          <a:effectLst/>
                          <a:latin typeface="+mn-lt"/>
                          <a:ea typeface="+mn-ea"/>
                          <a:cs typeface="+mn-cs"/>
                        </a:rPr>
                        <a:t> qui est un candidat marié avec un participant au régime</a:t>
                      </a:r>
                      <a:endParaRPr lang="fr-FR" sz="1600" b="0" noProof="0" dirty="0" smtClean="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Ils suivent les avantages « d’héritage », mais pas plus de deux (2) des prestations en cas de remariage.</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(Personne ne reçoit plus de deux (2) avantages par héritage)</a:t>
                      </a:r>
                      <a:endParaRPr lang="fr-FR" sz="1600" b="1" kern="1200" noProof="0" dirty="0" smtClean="0">
                        <a:solidFill>
                          <a:schemeClr val="dk1"/>
                        </a:solidFill>
                        <a:effectLst/>
                        <a:latin typeface="+mn-lt"/>
                        <a:ea typeface="+mn-ea"/>
                        <a:cs typeface="+mn-cs"/>
                      </a:endParaRPr>
                    </a:p>
                  </a:txBody>
                  <a:tcPr/>
                </a:tc>
              </a:tr>
              <a:tr h="319872">
                <a:tc>
                  <a:txBody>
                    <a:bodyPr/>
                    <a:lstStyle/>
                    <a:p>
                      <a:endParaRPr lang="en-US" dirty="0">
                        <a:solidFill>
                          <a:schemeClr val="accent1">
                            <a:lumMod val="50000"/>
                          </a:schemeClr>
                        </a:solidFill>
                      </a:endParaRPr>
                    </a:p>
                  </a:txBody>
                  <a:tcPr>
                    <a:solidFill>
                      <a:schemeClr val="accent1">
                        <a:lumMod val="40000"/>
                        <a:lumOff val="60000"/>
                      </a:schemeClr>
                    </a:solidFill>
                  </a:tcPr>
                </a:tc>
                <a:tc>
                  <a:txBody>
                    <a:bodyPr/>
                    <a:lstStyle/>
                    <a:p>
                      <a:pPr algn="l"/>
                      <a:endParaRPr lang="en-US" dirty="0"/>
                    </a:p>
                  </a:txBody>
                  <a:tcPr/>
                </a:tc>
              </a:tr>
            </a:tbl>
          </a:graphicData>
        </a:graphic>
      </p:graphicFrame>
      <p:sp>
        <p:nvSpPr>
          <p:cNvPr id="4" name="TextBox 3"/>
          <p:cNvSpPr txBox="1"/>
          <p:nvPr/>
        </p:nvSpPr>
        <p:spPr>
          <a:xfrm>
            <a:off x="7385378" y="-16880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23478"/>
            <a:ext cx="6624736" cy="461665"/>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Z </a:t>
            </a:r>
            <a:r>
              <a:rPr lang="es-ES" sz="2400" b="1" dirty="0">
                <a:solidFill>
                  <a:srgbClr val="43221A"/>
                </a:solidFill>
                <a:effectLst>
                  <a:outerShdw blurRad="38100" dist="38100" dir="2700000" algn="tl">
                    <a:srgbClr val="000000">
                      <a:alpha val="43137"/>
                    </a:srgbClr>
                  </a:outerShdw>
                </a:effectLst>
                <a:latin typeface="Segoe UI"/>
                <a:cs typeface="Segoe UI"/>
              </a:rPr>
              <a:t>20 </a:t>
            </a:r>
            <a:r>
              <a:rPr lang="es-ES" sz="2400" b="1" dirty="0" smtClean="0">
                <a:solidFill>
                  <a:srgbClr val="43221A"/>
                </a:solidFill>
                <a:effectLst>
                  <a:outerShdw blurRad="38100" dist="38100" dir="2700000" algn="tl">
                    <a:srgbClr val="000000">
                      <a:alpha val="43137"/>
                    </a:srgbClr>
                  </a:outerShdw>
                </a:effectLst>
                <a:latin typeface="Segoe UI"/>
                <a:cs typeface="Segoe UI"/>
              </a:rPr>
              <a:t>20  </a:t>
            </a:r>
            <a:r>
              <a:rPr lang="es-ES" sz="2400" b="1" dirty="0">
                <a:solidFill>
                  <a:srgbClr val="43221A"/>
                </a:solidFill>
                <a:effectLst>
                  <a:outerShdw blurRad="38100" dist="38100" dir="2700000" algn="tl">
                    <a:srgbClr val="000000">
                      <a:alpha val="43137"/>
                    </a:srgbClr>
                  </a:outerShdw>
                </a:effectLst>
                <a:latin typeface="Segoe UI"/>
                <a:cs typeface="Segoe UI"/>
              </a:rPr>
              <a:t>Les </a:t>
            </a:r>
            <a:r>
              <a:rPr lang="es-ES" sz="2400" b="1" dirty="0" err="1">
                <a:solidFill>
                  <a:srgbClr val="43221A"/>
                </a:solidFill>
                <a:effectLst>
                  <a:outerShdw blurRad="38100" dist="38100" dir="2700000" algn="tl">
                    <a:srgbClr val="000000">
                      <a:alpha val="43137"/>
                    </a:srgbClr>
                  </a:outerShdw>
                </a:effectLst>
                <a:latin typeface="Segoe UI"/>
                <a:cs typeface="Segoe UI"/>
              </a:rPr>
              <a:t>prestations</a:t>
            </a:r>
            <a:r>
              <a:rPr lang="es-ES" sz="2400" b="1" dirty="0">
                <a:solidFill>
                  <a:srgbClr val="43221A"/>
                </a:solidFill>
                <a:effectLst>
                  <a:outerShdw blurRad="38100" dist="38100" dir="2700000" algn="tl">
                    <a:srgbClr val="000000">
                      <a:alpha val="43137"/>
                    </a:srgbClr>
                  </a:outerShdw>
                </a:effectLst>
                <a:latin typeface="Segoe UI"/>
                <a:cs typeface="Segoe UI"/>
              </a:rPr>
              <a:t> </a:t>
            </a:r>
            <a:r>
              <a:rPr lang="es-ES" sz="2400" b="1" dirty="0" err="1">
                <a:solidFill>
                  <a:srgbClr val="43221A"/>
                </a:solidFill>
                <a:effectLst>
                  <a:outerShdw blurRad="38100" dist="38100" dir="2700000" algn="tl">
                    <a:srgbClr val="000000">
                      <a:alpha val="43137"/>
                    </a:srgbClr>
                  </a:outerShdw>
                </a:effectLst>
                <a:latin typeface="Segoe UI"/>
                <a:cs typeface="Segoe UI"/>
              </a:rPr>
              <a:t>prévues</a:t>
            </a:r>
            <a:r>
              <a:rPr lang="es-ES" sz="2400" b="1" dirty="0">
                <a:solidFill>
                  <a:srgbClr val="43221A"/>
                </a:solidFill>
                <a:effectLst>
                  <a:outerShdw blurRad="38100" dist="38100" dir="2700000" algn="tl">
                    <a:srgbClr val="000000">
                      <a:alpha val="43137"/>
                    </a:srgbClr>
                  </a:outerShdw>
                </a:effectLst>
                <a:latin typeface="Segoe UI"/>
                <a:cs typeface="Segoe UI"/>
              </a:rPr>
              <a:t> par le Plan</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0126">
            <a:off x="7253481" y="17184"/>
            <a:ext cx="712422" cy="712422"/>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1983860284"/>
              </p:ext>
            </p:extLst>
          </p:nvPr>
        </p:nvGraphicFramePr>
        <p:xfrm>
          <a:off x="0" y="790447"/>
          <a:ext cx="9144000" cy="3725520"/>
        </p:xfrm>
        <a:graphic>
          <a:graphicData uri="http://schemas.openxmlformats.org/drawingml/2006/table">
            <a:tbl>
              <a:tblPr firstRow="1" bandRow="1">
                <a:tableStyleId>{5C22544A-7EE6-4342-B048-85BDC9FD1C3A}</a:tableStyleId>
              </a:tblPr>
              <a:tblGrid>
                <a:gridCol w="4023360"/>
                <a:gridCol w="5120640"/>
              </a:tblGrid>
              <a:tr h="370840">
                <a:tc>
                  <a:txBody>
                    <a:bodyPr/>
                    <a:lstStyle/>
                    <a:p>
                      <a:pPr algn="ctr"/>
                      <a:r>
                        <a:rPr lang="fr-FR" noProof="0" dirty="0" smtClean="0"/>
                        <a:t>PRESTATIONS</a:t>
                      </a:r>
                      <a:endParaRPr lang="fr-FR" noProof="0" dirty="0"/>
                    </a:p>
                  </a:txBody>
                  <a:tcPr/>
                </a:tc>
                <a:tc>
                  <a:txBody>
                    <a:bodyPr/>
                    <a:lstStyle/>
                    <a:p>
                      <a:pPr algn="ctr"/>
                      <a:r>
                        <a:rPr lang="fr-FR" noProof="0" dirty="0" smtClean="0"/>
                        <a:t>RÈGLEMENTS</a:t>
                      </a:r>
                      <a:endParaRPr lang="fr-FR" noProof="0" dirty="0"/>
                    </a:p>
                  </a:txBody>
                  <a:tcPr/>
                </a:tc>
              </a:tr>
              <a:tr h="1429360">
                <a:tc>
                  <a:txBody>
                    <a:bodyPr/>
                    <a:lstStyle/>
                    <a:p>
                      <a:pPr algn="ctr"/>
                      <a:r>
                        <a:rPr lang="fr-FR" sz="1400" b="1" noProof="0" dirty="0" smtClean="0">
                          <a:solidFill>
                            <a:schemeClr val="accent1">
                              <a:lumMod val="50000"/>
                            </a:schemeClr>
                          </a:solidFill>
                        </a:rPr>
                        <a:t>Bonus</a:t>
                      </a:r>
                      <a:r>
                        <a:rPr lang="fr-FR" sz="1400" b="1" baseline="0" noProof="0" dirty="0" smtClean="0">
                          <a:solidFill>
                            <a:schemeClr val="accent1">
                              <a:lumMod val="50000"/>
                            </a:schemeClr>
                          </a:solidFill>
                        </a:rPr>
                        <a:t> de dédicace de service</a:t>
                      </a:r>
                      <a:endParaRPr lang="fr-FR" sz="1400" b="1" noProof="0" dirty="0">
                        <a:solidFill>
                          <a:schemeClr val="accent1">
                            <a:lumMod val="50000"/>
                          </a:schemeClr>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Les participants venant du service actif peuvent recevoir un maximum de six (6) mois de salaire et de</a:t>
                      </a:r>
                      <a:r>
                        <a:rPr lang="fr-FR" sz="1400" baseline="0" noProof="0" dirty="0" smtClean="0"/>
                        <a:t> </a:t>
                      </a:r>
                      <a:r>
                        <a:rPr lang="fr-FR" sz="1400" noProof="0" dirty="0" smtClean="0"/>
                        <a:t>l'aide du moment où ils entrent dans le plan. Ce maximum est obtenue après avoir atteint 40 ans ou plus de service.</a:t>
                      </a:r>
                      <a:endParaRPr lang="fr-FR" sz="1400" noProof="0" dirty="0"/>
                    </a:p>
                  </a:txBody>
                  <a:tcPr/>
                </a:tc>
              </a:tr>
              <a:tr h="370840">
                <a:tc>
                  <a:txBody>
                    <a:bodyPr/>
                    <a:lstStyle/>
                    <a:p>
                      <a:pPr algn="ctr"/>
                      <a:r>
                        <a:rPr lang="fr-FR" sz="1400" b="1" baseline="0" noProof="0" dirty="0" smtClean="0">
                          <a:solidFill>
                            <a:schemeClr val="accent1">
                              <a:lumMod val="50000"/>
                            </a:schemeClr>
                          </a:solidFill>
                        </a:rPr>
                        <a:t>Pension</a:t>
                      </a:r>
                    </a:p>
                    <a:p>
                      <a:pPr algn="ctr"/>
                      <a:endParaRPr lang="fr-FR" sz="1400" b="1" baseline="0" noProof="0" dirty="0" smtClean="0">
                        <a:solidFill>
                          <a:schemeClr val="accent1">
                            <a:lumMod val="50000"/>
                          </a:schemeClr>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Cet avantage est gelé pour le reste de la vie du participant dans</a:t>
                      </a:r>
                      <a:r>
                        <a:rPr lang="fr-FR" sz="1400" baseline="0" noProof="0" dirty="0" smtClean="0"/>
                        <a:t> le</a:t>
                      </a:r>
                      <a:r>
                        <a:rPr lang="fr-FR" sz="1400" noProof="0" dirty="0" smtClean="0"/>
                        <a:t> régime/plan.</a:t>
                      </a:r>
                      <a:endParaRPr lang="fr-FR" sz="1400" noProof="0" dirty="0"/>
                    </a:p>
                  </a:txBody>
                  <a:tcPr/>
                </a:tc>
              </a:tr>
              <a:tr h="370840">
                <a:tc>
                  <a:txBody>
                    <a:bodyPr/>
                    <a:lstStyle/>
                    <a:p>
                      <a:pPr algn="ctr"/>
                      <a:r>
                        <a:rPr lang="fr-FR" sz="1400" b="1" noProof="0" dirty="0" smtClean="0">
                          <a:solidFill>
                            <a:schemeClr val="accent1">
                              <a:lumMod val="50000"/>
                            </a:schemeClr>
                          </a:solidFill>
                        </a:rPr>
                        <a:t>Prime mensuelle sous condition</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Participants</a:t>
                      </a:r>
                      <a:r>
                        <a:rPr lang="fr-FR" sz="1400" baseline="0" noProof="0" dirty="0" smtClean="0"/>
                        <a:t> qui viennent du service actif</a:t>
                      </a:r>
                      <a:endParaRPr lang="fr-FR" sz="1400" noProof="0" dirty="0"/>
                    </a:p>
                  </a:txBody>
                  <a:tcPr/>
                </a:tc>
              </a:tr>
              <a:tr h="370840">
                <a:tc>
                  <a:txBody>
                    <a:bodyPr/>
                    <a:lstStyle/>
                    <a:p>
                      <a:pPr algn="ctr"/>
                      <a:r>
                        <a:rPr lang="fr-FR" sz="1400" b="1" noProof="0" dirty="0" smtClean="0">
                          <a:solidFill>
                            <a:schemeClr val="accent1">
                              <a:lumMod val="50000"/>
                            </a:schemeClr>
                          </a:solidFill>
                        </a:rPr>
                        <a:t>Allocation de logement</a:t>
                      </a:r>
                      <a:endParaRPr lang="fr-FR" sz="1400" b="1" noProof="0" dirty="0">
                        <a:solidFill>
                          <a:schemeClr val="accent1">
                            <a:lumMod val="50000"/>
                          </a:schemeClr>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Si en service actif, on peut recevoir une aide pour</a:t>
                      </a:r>
                      <a:r>
                        <a:rPr lang="fr-FR" sz="1400" baseline="0" noProof="0" dirty="0" smtClean="0"/>
                        <a:t> le </a:t>
                      </a:r>
                      <a:r>
                        <a:rPr lang="fr-FR" sz="1400" noProof="0" dirty="0" smtClean="0"/>
                        <a:t>loyer. Maximum de recevoir est</a:t>
                      </a:r>
                      <a:r>
                        <a:rPr lang="fr-FR" sz="1400" baseline="0" noProof="0" dirty="0" smtClean="0"/>
                        <a:t> </a:t>
                      </a:r>
                      <a:r>
                        <a:rPr lang="fr-FR" sz="1400" noProof="0" dirty="0" smtClean="0"/>
                        <a:t> 25%. UNE aide par famille.</a:t>
                      </a:r>
                      <a:endParaRPr lang="fr-FR" sz="1400" noProof="0" dirty="0"/>
                    </a:p>
                  </a:txBody>
                  <a:tcPr/>
                </a:tc>
              </a:tr>
              <a:tr h="370840">
                <a:tc>
                  <a:txBody>
                    <a:bodyPr/>
                    <a:lstStyle/>
                    <a:p>
                      <a:pPr algn="ctr"/>
                      <a:r>
                        <a:rPr lang="fr-FR" sz="1400" b="1" noProof="0" dirty="0" smtClean="0">
                          <a:solidFill>
                            <a:schemeClr val="accent1">
                              <a:lumMod val="50000"/>
                            </a:schemeClr>
                          </a:solidFill>
                        </a:rPr>
                        <a:t>Bonus conjugale</a:t>
                      </a:r>
                      <a:endParaRPr lang="fr-FR" sz="1400" b="1" noProof="0" dirty="0">
                        <a:solidFill>
                          <a:schemeClr val="accent1">
                            <a:lumMod val="50000"/>
                          </a:schemeClr>
                        </a:solidFill>
                      </a:endParaRPr>
                    </a:p>
                  </a:txBody>
                  <a:tcPr>
                    <a:solidFill>
                      <a:schemeClr val="accent1">
                        <a:lumMod val="40000"/>
                        <a:lumOff val="60000"/>
                      </a:schemeClr>
                    </a:solidFill>
                  </a:tcPr>
                </a:tc>
                <a:tc>
                  <a:txBody>
                    <a:bodyPr/>
                    <a:lstStyle/>
                    <a:p>
                      <a:r>
                        <a:rPr lang="fr-FR" sz="1400" noProof="0" dirty="0" smtClean="0"/>
                        <a:t>Si le participant est marié, l'avantage est gelé. Un avantage par famille, selon le plus élevé.</a:t>
                      </a:r>
                      <a:endParaRPr lang="fr-FR" sz="1400" noProof="0" dirty="0"/>
                    </a:p>
                  </a:txBody>
                  <a:tcPr/>
                </a:tc>
              </a:tr>
            </a:tbl>
          </a:graphicData>
        </a:graphic>
      </p:graphicFrame>
    </p:spTree>
    <p:extLst>
      <p:ext uri="{BB962C8B-B14F-4D97-AF65-F5344CB8AC3E}">
        <p14:creationId xmlns:p14="http://schemas.microsoft.com/office/powerpoint/2010/main" val="284887080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283968" y="1923678"/>
            <a:ext cx="4860032" cy="861774"/>
          </a:xfrm>
          <a:prstGeom prst="rect">
            <a:avLst/>
          </a:prstGeom>
          <a:noFill/>
          <a:ln w="9525">
            <a:noFill/>
            <a:miter lim="800000"/>
            <a:headEnd/>
            <a:tailEnd/>
          </a:ln>
        </p:spPr>
        <p:txBody>
          <a:bodyPr wrap="square" lIns="144000" tIns="0" rIns="144000" bIns="0">
            <a:spAutoFit/>
          </a:bodyPr>
          <a:lstStyle/>
          <a:p>
            <a:r>
              <a:rPr lang="en-US" altLang="ko-KR" sz="28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RESSOURCES ET OUTILS DISPONIBLES</a:t>
            </a:r>
            <a:endParaRPr lang="en-US" altLang="ko-KR" sz="3200" b="1" dirty="0" smtClean="0">
              <a:solidFill>
                <a:prstClr val="black"/>
              </a:solidFill>
              <a:latin typeface="Arial" pitchFamily="34" charset="0"/>
              <a:cs typeface="Arial" pitchFamily="34" charset="0"/>
            </a:endParaRPr>
          </a:p>
        </p:txBody>
      </p:sp>
      <p:sp>
        <p:nvSpPr>
          <p:cNvPr id="6" name="5 CuadroTexto"/>
          <p:cNvSpPr txBox="1"/>
          <p:nvPr/>
        </p:nvSpPr>
        <p:spPr>
          <a:xfrm>
            <a:off x="5004048" y="3401006"/>
            <a:ext cx="3899428"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7"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5" y="1199189"/>
            <a:ext cx="6559199" cy="3933322"/>
          </a:xfrm>
          <a:prstGeom prst="rect">
            <a:avLst/>
          </a:prstGeom>
        </p:spPr>
      </p:pic>
    </p:spTree>
    <p:extLst>
      <p:ext uri="{BB962C8B-B14F-4D97-AF65-F5344CB8AC3E}">
        <p14:creationId xmlns:p14="http://schemas.microsoft.com/office/powerpoint/2010/main" val="2785771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O" dirty="0" smtClean="0"/>
              <a:t>Custodian l’Outil FBO</a:t>
            </a:r>
            <a:endParaRPr lang="es-CO" i="1" dirty="0"/>
          </a:p>
        </p:txBody>
      </p:sp>
      <p:sp>
        <p:nvSpPr>
          <p:cNvPr id="3" name="Subtitle 2"/>
          <p:cNvSpPr>
            <a:spLocks noGrp="1"/>
          </p:cNvSpPr>
          <p:nvPr>
            <p:ph type="subTitle" idx="1"/>
          </p:nvPr>
        </p:nvSpPr>
        <p:spPr>
          <a:xfrm>
            <a:off x="1371600" y="3147814"/>
            <a:ext cx="6400800" cy="1081286"/>
          </a:xfrm>
        </p:spPr>
        <p:txBody>
          <a:bodyPr>
            <a:normAutofit fontScale="92500" lnSpcReduction="10000"/>
          </a:bodyPr>
          <a:lstStyle/>
          <a:p>
            <a:endParaRPr lang="es-CO" dirty="0" smtClean="0"/>
          </a:p>
          <a:p>
            <a:r>
              <a:rPr lang="es-CO" dirty="0" smtClean="0"/>
              <a:t>Démonstration avec des exemples</a:t>
            </a:r>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25</a:t>
            </a:fld>
            <a:endParaRPr lang="es-CO">
              <a:solidFill>
                <a:prstClr val="black">
                  <a:tint val="75000"/>
                </a:prstClr>
              </a:solidFill>
            </a:endParaRPr>
          </a:p>
        </p:txBody>
      </p:sp>
    </p:spTree>
    <p:extLst>
      <p:ext uri="{BB962C8B-B14F-4D97-AF65-F5344CB8AC3E}">
        <p14:creationId xmlns:p14="http://schemas.microsoft.com/office/powerpoint/2010/main" val="794703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Comment calculer les avantages</a:t>
            </a:r>
            <a:endParaRPr lang="es-CO" dirty="0"/>
          </a:p>
        </p:txBody>
      </p:sp>
      <p:sp>
        <p:nvSpPr>
          <p:cNvPr id="3" name="Content Placeholder 2"/>
          <p:cNvSpPr>
            <a:spLocks noGrp="1"/>
          </p:cNvSpPr>
          <p:nvPr>
            <p:ph sz="half" idx="1"/>
          </p:nvPr>
        </p:nvSpPr>
        <p:spPr>
          <a:xfrm>
            <a:off x="457200" y="1200151"/>
            <a:ext cx="4330824" cy="3387823"/>
          </a:xfrm>
        </p:spPr>
        <p:txBody>
          <a:bodyPr>
            <a:normAutofit fontScale="85000" lnSpcReduction="10000"/>
          </a:bodyPr>
          <a:lstStyle/>
          <a:p>
            <a:r>
              <a:rPr lang="fr-FR" dirty="0" smtClean="0"/>
              <a:t>Auparavant, les tableaux étaient publiés dans le Manuel des Règlements de la DIA. </a:t>
            </a:r>
          </a:p>
          <a:p>
            <a:r>
              <a:rPr lang="fr-FR" dirty="0" smtClean="0"/>
              <a:t>Ces tableaux étaient consultés à chaque fois qu’un candidat a été présenté et des calculs manuels ont été faits.</a:t>
            </a:r>
          </a:p>
          <a:p>
            <a:r>
              <a:rPr lang="fr-FR" dirty="0" smtClean="0"/>
              <a:t>Ce processus était inefficace.</a:t>
            </a:r>
            <a:endParaRPr lang="fr-FR" dirty="0"/>
          </a:p>
        </p:txBody>
      </p:sp>
      <p:pic>
        <p:nvPicPr>
          <p:cNvPr id="4" name="Picture 2" descr="http://thumbs.dreamstime.com/x/libro-grande-474787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24400" y="134302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7E99D1F-D63B-4CE7-9A9B-2992776A5B88}" type="slidenum">
              <a:rPr lang="es-CO" smtClean="0">
                <a:solidFill>
                  <a:prstClr val="black">
                    <a:tint val="75000"/>
                  </a:prstClr>
                </a:solidFill>
              </a:rPr>
              <a:pPr/>
              <a:t>26</a:t>
            </a:fld>
            <a:endParaRPr lang="es-CO">
              <a:solidFill>
                <a:prstClr val="black">
                  <a:tint val="75000"/>
                </a:prstClr>
              </a:solidFill>
            </a:endParaRPr>
          </a:p>
        </p:txBody>
      </p:sp>
    </p:spTree>
    <p:extLst>
      <p:ext uri="{BB962C8B-B14F-4D97-AF65-F5344CB8AC3E}">
        <p14:creationId xmlns:p14="http://schemas.microsoft.com/office/powerpoint/2010/main" val="3395045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514351"/>
            <a:ext cx="8634842" cy="364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414" y="1835498"/>
            <a:ext cx="8975180"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latinLnBrk="0"/>
            <a:r>
              <a:rPr lang="en-US" sz="115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Pas de plus!</a:t>
            </a:r>
            <a:endParaRPr lang="en-US" sz="115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27</a:t>
            </a:fld>
            <a:endParaRPr lang="es-CO">
              <a:solidFill>
                <a:prstClr val="black">
                  <a:tint val="75000"/>
                </a:prstClr>
              </a:solidFill>
            </a:endParaRPr>
          </a:p>
        </p:txBody>
      </p:sp>
    </p:spTree>
    <p:extLst>
      <p:ext uri="{BB962C8B-B14F-4D97-AF65-F5344CB8AC3E}">
        <p14:creationId xmlns:p14="http://schemas.microsoft.com/office/powerpoint/2010/main" val="25386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Custodian l’Outil</a:t>
            </a:r>
            <a:endParaRPr lang="es-CO" dirty="0"/>
          </a:p>
        </p:txBody>
      </p:sp>
      <p:sp>
        <p:nvSpPr>
          <p:cNvPr id="3" name="Content Placeholder 2"/>
          <p:cNvSpPr>
            <a:spLocks noGrp="1"/>
          </p:cNvSpPr>
          <p:nvPr>
            <p:ph idx="1"/>
          </p:nvPr>
        </p:nvSpPr>
        <p:spPr/>
        <p:txBody>
          <a:bodyPr>
            <a:normAutofit fontScale="92500" lnSpcReduction="10000"/>
          </a:bodyPr>
          <a:lstStyle/>
          <a:p>
            <a:r>
              <a:rPr lang="fr-FR" dirty="0" err="1" smtClean="0"/>
              <a:t>Custodian</a:t>
            </a:r>
            <a:r>
              <a:rPr lang="fr-FR" dirty="0" smtClean="0"/>
              <a:t> est un outil électronique </a:t>
            </a:r>
          </a:p>
          <a:p>
            <a:r>
              <a:rPr lang="fr-FR" dirty="0" smtClean="0"/>
              <a:t>Crée et constamment mise à jour selon les derniers règlement votés par le Conseil de la DIA .</a:t>
            </a:r>
          </a:p>
          <a:p>
            <a:r>
              <a:rPr lang="fr-FR" dirty="0" smtClean="0"/>
              <a:t>Evite de commettre des erreurs au moment de l’éligibilité des candidats.</a:t>
            </a:r>
          </a:p>
          <a:p>
            <a:r>
              <a:rPr lang="fr-FR" dirty="0" smtClean="0"/>
              <a:t>Plus facile d’obtenir la valeur numérique des avantages et des pourcentages.</a:t>
            </a: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28</a:t>
            </a:fld>
            <a:endParaRPr lang="es-CO">
              <a:solidFill>
                <a:prstClr val="black">
                  <a:tint val="75000"/>
                </a:prstClr>
              </a:solidFill>
            </a:endParaRPr>
          </a:p>
        </p:txBody>
      </p:sp>
    </p:spTree>
    <p:extLst>
      <p:ext uri="{BB962C8B-B14F-4D97-AF65-F5344CB8AC3E}">
        <p14:creationId xmlns:p14="http://schemas.microsoft.com/office/powerpoint/2010/main" val="1818657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9423" y="555526"/>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5436096" y="1851670"/>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white"/>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29</a:t>
            </a:fld>
            <a:endParaRPr lang="es-CO">
              <a:solidFill>
                <a:prstClr val="black">
                  <a:tint val="75000"/>
                </a:prstClr>
              </a:solidFill>
            </a:endParaRPr>
          </a:p>
        </p:txBody>
      </p:sp>
    </p:spTree>
    <p:extLst>
      <p:ext uri="{BB962C8B-B14F-4D97-AF65-F5344CB8AC3E}">
        <p14:creationId xmlns:p14="http://schemas.microsoft.com/office/powerpoint/2010/main" val="3390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p:cNvSpPr txBox="1">
            <a:spLocks noChangeArrowheads="1"/>
          </p:cNvSpPr>
          <p:nvPr/>
        </p:nvSpPr>
        <p:spPr bwMode="auto">
          <a:xfrm>
            <a:off x="13370" y="195486"/>
            <a:ext cx="5206702" cy="553998"/>
          </a:xfrm>
          <a:prstGeom prst="rect">
            <a:avLst/>
          </a:prstGeom>
          <a:noFill/>
          <a:ln w="9525">
            <a:noFill/>
            <a:miter lim="800000"/>
            <a:headEnd/>
            <a:tailEnd/>
          </a:ln>
        </p:spPr>
        <p:txBody>
          <a:bodyPr wrap="square" lIns="144000" tIns="0" rIns="144000" bIns="0">
            <a:spAutoFit/>
          </a:bodyPr>
          <a:lstStyle/>
          <a:p>
            <a:r>
              <a:rPr lang="en-US" altLang="ko-KR" sz="3600" b="1" dirty="0" smtClean="0">
                <a:effectLst>
                  <a:outerShdw blurRad="50800" dist="38100" dir="2700000" algn="tl" rotWithShape="0">
                    <a:prstClr val="black">
                      <a:alpha val="40000"/>
                    </a:prstClr>
                  </a:outerShdw>
                </a:effectLst>
                <a:latin typeface="Arial" pitchFamily="34" charset="0"/>
                <a:ea typeface="맑은 고딕" pitchFamily="50" charset="-127"/>
                <a:cs typeface="Arial" pitchFamily="34" charset="0"/>
              </a:rPr>
              <a:t>DÉFINIR LA VISION</a:t>
            </a:r>
          </a:p>
        </p:txBody>
      </p:sp>
      <p:sp>
        <p:nvSpPr>
          <p:cNvPr id="13" name="TextBox 1"/>
          <p:cNvSpPr txBox="1">
            <a:spLocks noChangeArrowheads="1"/>
          </p:cNvSpPr>
          <p:nvPr/>
        </p:nvSpPr>
        <p:spPr bwMode="auto">
          <a:xfrm>
            <a:off x="4211960" y="2283718"/>
            <a:ext cx="3096344" cy="553998"/>
          </a:xfrm>
          <a:prstGeom prst="rect">
            <a:avLst/>
          </a:prstGeom>
          <a:noFill/>
          <a:ln w="9525">
            <a:noFill/>
            <a:miter lim="800000"/>
            <a:headEnd/>
            <a:tailEnd/>
          </a:ln>
        </p:spPr>
        <p:txBody>
          <a:bodyPr wrap="square" lIns="144000" tIns="0" rIns="144000" bIns="0">
            <a:spAutoFit/>
          </a:bodyPr>
          <a:lstStyle/>
          <a:p>
            <a:r>
              <a:rPr lang="en-US" altLang="ko-KR" sz="3600" b="1" dirty="0" smtClean="0">
                <a:effectLst>
                  <a:outerShdw blurRad="50800" dist="38100" dir="2700000" algn="tl" rotWithShape="0">
                    <a:prstClr val="black">
                      <a:alpha val="40000"/>
                    </a:prstClr>
                  </a:outerShdw>
                </a:effectLst>
                <a:latin typeface="Arial" pitchFamily="34" charset="0"/>
                <a:ea typeface="맑은 고딕" pitchFamily="50" charset="-127"/>
                <a:cs typeface="Arial" pitchFamily="34" charset="0"/>
              </a:rPr>
              <a:t>OBJECTIF</a:t>
            </a:r>
            <a:r>
              <a:rPr lang="en-US" altLang="ko-KR" sz="3600" b="1" dirty="0" smtClean="0">
                <a:latin typeface="Arial" pitchFamily="34" charset="0"/>
                <a:ea typeface="맑은 고딕" pitchFamily="50" charset="-127"/>
                <a:cs typeface="Arial" pitchFamily="34" charset="0"/>
              </a:rPr>
              <a:t> </a:t>
            </a:r>
          </a:p>
        </p:txBody>
      </p:sp>
      <p:sp>
        <p:nvSpPr>
          <p:cNvPr id="6" name="5 CuadroTexto"/>
          <p:cNvSpPr txBox="1"/>
          <p:nvPr/>
        </p:nvSpPr>
        <p:spPr>
          <a:xfrm>
            <a:off x="5364088" y="2956471"/>
            <a:ext cx="3707904"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7"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576" y="1242226"/>
            <a:ext cx="6448882" cy="3867169"/>
          </a:xfrm>
          <a:prstGeom prst="rect">
            <a:avLst/>
          </a:prstGeom>
        </p:spPr>
      </p:pic>
    </p:spTree>
    <p:extLst>
      <p:ext uri="{BB962C8B-B14F-4D97-AF65-F5344CB8AC3E}">
        <p14:creationId xmlns:p14="http://schemas.microsoft.com/office/powerpoint/2010/main" val="271238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141635"/>
          </a:xfrm>
        </p:spPr>
        <p:txBody>
          <a:bodyPr>
            <a:normAutofit fontScale="90000"/>
          </a:bodyPr>
          <a:lstStyle/>
          <a:p>
            <a:r>
              <a:rPr lang="es-CO" dirty="0">
                <a:solidFill>
                  <a:prstClr val="black"/>
                </a:solidFill>
              </a:rPr>
              <a:t>Exemple # 1:  Participant se terminant en service actif</a:t>
            </a:r>
          </a:p>
        </p:txBody>
      </p:sp>
      <p:sp>
        <p:nvSpPr>
          <p:cNvPr id="3" name="Content Placeholder 2"/>
          <p:cNvSpPr>
            <a:spLocks noGrp="1"/>
          </p:cNvSpPr>
          <p:nvPr>
            <p:ph idx="1"/>
          </p:nvPr>
        </p:nvSpPr>
        <p:spPr>
          <a:xfrm>
            <a:off x="467544" y="1419622"/>
            <a:ext cx="8229600" cy="3394472"/>
          </a:xfrm>
        </p:spPr>
        <p:txBody>
          <a:bodyPr>
            <a:normAutofit lnSpcReduction="10000"/>
          </a:bodyPr>
          <a:lstStyle/>
          <a:p>
            <a:r>
              <a:rPr lang="fr-FR" dirty="0"/>
              <a:t>Nom</a:t>
            </a:r>
            <a:r>
              <a:rPr lang="fr-FR" dirty="0" smtClean="0"/>
              <a:t>:</a:t>
            </a:r>
            <a:r>
              <a:rPr lang="es-CO" dirty="0"/>
              <a:t> </a:t>
            </a:r>
            <a:r>
              <a:rPr lang="es-CO" dirty="0" smtClean="0"/>
              <a:t> Pierre </a:t>
            </a:r>
            <a:r>
              <a:rPr lang="es-CO" dirty="0" err="1"/>
              <a:t>Papin</a:t>
            </a:r>
            <a:endParaRPr lang="fr-FR" dirty="0"/>
          </a:p>
          <a:p>
            <a:r>
              <a:rPr lang="fr-FR" dirty="0"/>
              <a:t>Années de Service:  </a:t>
            </a:r>
            <a:r>
              <a:rPr lang="fr-FR" dirty="0" smtClean="0">
                <a:solidFill>
                  <a:srgbClr val="FF0000"/>
                </a:solidFill>
              </a:rPr>
              <a:t>42</a:t>
            </a:r>
            <a:endParaRPr lang="fr-FR" dirty="0">
              <a:solidFill>
                <a:srgbClr val="FF0000"/>
              </a:solidFill>
            </a:endParaRPr>
          </a:p>
          <a:p>
            <a:r>
              <a:rPr lang="fr-FR" dirty="0"/>
              <a:t>Âge:  </a:t>
            </a:r>
            <a:r>
              <a:rPr lang="fr-FR" dirty="0">
                <a:solidFill>
                  <a:srgbClr val="FF0000"/>
                </a:solidFill>
              </a:rPr>
              <a:t>60</a:t>
            </a: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30</a:t>
            </a:fld>
            <a:endParaRPr lang="es-CO">
              <a:solidFill>
                <a:prstClr val="black">
                  <a:tint val="75000"/>
                </a:prstClr>
              </a:solidFill>
            </a:endParaRPr>
          </a:p>
        </p:txBody>
      </p:sp>
    </p:spTree>
    <p:extLst>
      <p:ext uri="{BB962C8B-B14F-4D97-AF65-F5344CB8AC3E}">
        <p14:creationId xmlns:p14="http://schemas.microsoft.com/office/powerpoint/2010/main" val="261902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67411"/>
            <a:ext cx="6700572" cy="419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Exemple # 1:  Participant se terminant en service actif</a:t>
            </a: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31</a:t>
            </a:fld>
            <a:endParaRPr lang="es-CO">
              <a:solidFill>
                <a:prstClr val="black">
                  <a:tint val="75000"/>
                </a:prstClr>
              </a:solidFill>
            </a:endParaRPr>
          </a:p>
        </p:txBody>
      </p:sp>
    </p:spTree>
    <p:extLst>
      <p:ext uri="{BB962C8B-B14F-4D97-AF65-F5344CB8AC3E}">
        <p14:creationId xmlns:p14="http://schemas.microsoft.com/office/powerpoint/2010/main" val="94830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95418"/>
            <a:ext cx="6744572" cy="423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ame 3"/>
          <p:cNvSpPr/>
          <p:nvPr/>
        </p:nvSpPr>
        <p:spPr>
          <a:xfrm>
            <a:off x="5651120" y="1436370"/>
            <a:ext cx="762000" cy="342900"/>
          </a:xfrm>
          <a:prstGeom prst="frame">
            <a:avLst>
              <a:gd name="adj1" fmla="val 237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5" name="Frame 4"/>
          <p:cNvSpPr/>
          <p:nvPr/>
        </p:nvSpPr>
        <p:spPr>
          <a:xfrm>
            <a:off x="3541400" y="3003798"/>
            <a:ext cx="6858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Frame 5"/>
          <p:cNvSpPr/>
          <p:nvPr/>
        </p:nvSpPr>
        <p:spPr>
          <a:xfrm>
            <a:off x="922020" y="3916680"/>
            <a:ext cx="36576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TextBox 6"/>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Exemple # 1:  Participant se terminant en service actif</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32</a:t>
            </a:fld>
            <a:endParaRPr lang="es-CO">
              <a:solidFill>
                <a:prstClr val="black">
                  <a:tint val="75000"/>
                </a:prstClr>
              </a:solidFill>
            </a:endParaRPr>
          </a:p>
        </p:txBody>
      </p:sp>
    </p:spTree>
    <p:extLst>
      <p:ext uri="{BB962C8B-B14F-4D97-AF65-F5344CB8AC3E}">
        <p14:creationId xmlns:p14="http://schemas.microsoft.com/office/powerpoint/2010/main" val="16944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4375" y="514275"/>
            <a:ext cx="6732001" cy="421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Exemple # 1:  Participant se terminant en service actif</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33</a:t>
            </a:fld>
            <a:endParaRPr lang="es-CO">
              <a:solidFill>
                <a:prstClr val="black">
                  <a:tint val="75000"/>
                </a:prstClr>
              </a:solidFill>
            </a:endParaRPr>
          </a:p>
        </p:txBody>
      </p:sp>
    </p:spTree>
    <p:extLst>
      <p:ext uri="{BB962C8B-B14F-4D97-AF65-F5344CB8AC3E}">
        <p14:creationId xmlns:p14="http://schemas.microsoft.com/office/powerpoint/2010/main" val="3468823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6947" y="507990"/>
            <a:ext cx="6719429" cy="4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ame 1"/>
          <p:cNvSpPr/>
          <p:nvPr/>
        </p:nvSpPr>
        <p:spPr>
          <a:xfrm>
            <a:off x="5580112" y="1426649"/>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TextBox 3"/>
          <p:cNvSpPr txBox="1"/>
          <p:nvPr/>
        </p:nvSpPr>
        <p:spPr>
          <a:xfrm>
            <a:off x="152400" y="171451"/>
            <a:ext cx="8851078" cy="307777"/>
          </a:xfrm>
          <a:prstGeom prst="rect">
            <a:avLst/>
          </a:prstGeom>
          <a:noFill/>
        </p:spPr>
        <p:txBody>
          <a:bodyPr wrap="square" rtlCol="0">
            <a:spAutoFit/>
          </a:bodyPr>
          <a:lstStyle/>
          <a:p>
            <a:pPr algn="r" latinLnBrk="0"/>
            <a:r>
              <a:rPr lang="fr-FR" sz="1400" b="1" i="1" dirty="0" smtClean="0">
                <a:solidFill>
                  <a:prstClr val="black"/>
                </a:solidFill>
              </a:rPr>
              <a:t>Exemple # 1:  Participant se terminant en service actif</a:t>
            </a:r>
            <a:endParaRPr lang="fr-FR" sz="1400" b="1" i="1" dirty="0">
              <a:solidFill>
                <a:prstClr val="black"/>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34</a:t>
            </a:fld>
            <a:endParaRPr lang="es-CO">
              <a:solidFill>
                <a:prstClr val="black">
                  <a:tint val="75000"/>
                </a:prstClr>
              </a:solidFill>
            </a:endParaRPr>
          </a:p>
        </p:txBody>
      </p:sp>
    </p:spTree>
    <p:extLst>
      <p:ext uri="{BB962C8B-B14F-4D97-AF65-F5344CB8AC3E}">
        <p14:creationId xmlns:p14="http://schemas.microsoft.com/office/powerpoint/2010/main" val="37341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0661" y="450863"/>
            <a:ext cx="6725715" cy="442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Example # 1:  Participant ending in Active Service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35</a:t>
            </a:fld>
            <a:endParaRPr lang="es-CO">
              <a:solidFill>
                <a:prstClr val="black">
                  <a:tint val="75000"/>
                </a:prstClr>
              </a:solidFill>
            </a:endParaRPr>
          </a:p>
        </p:txBody>
      </p:sp>
    </p:spTree>
    <p:extLst>
      <p:ext uri="{BB962C8B-B14F-4D97-AF65-F5344CB8AC3E}">
        <p14:creationId xmlns:p14="http://schemas.microsoft.com/office/powerpoint/2010/main" val="3348931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solidFill>
                  <a:prstClr val="black"/>
                </a:solidFill>
              </a:rPr>
              <a:t>Exemple #2: Pause permanente</a:t>
            </a:r>
          </a:p>
        </p:txBody>
      </p:sp>
      <p:sp>
        <p:nvSpPr>
          <p:cNvPr id="3" name="Content Placeholder 2"/>
          <p:cNvSpPr>
            <a:spLocks noGrp="1"/>
          </p:cNvSpPr>
          <p:nvPr>
            <p:ph idx="1"/>
          </p:nvPr>
        </p:nvSpPr>
        <p:spPr/>
        <p:txBody>
          <a:bodyPr>
            <a:normAutofit lnSpcReduction="10000"/>
          </a:bodyPr>
          <a:lstStyle/>
          <a:p>
            <a:r>
              <a:rPr lang="fr-FR" dirty="0"/>
              <a:t>Nom:  </a:t>
            </a:r>
            <a:r>
              <a:rPr lang="fr-FR" dirty="0" smtClean="0"/>
              <a:t>Pierre Papin</a:t>
            </a:r>
            <a:endParaRPr lang="fr-FR" dirty="0"/>
          </a:p>
          <a:p>
            <a:r>
              <a:rPr lang="fr-FR" dirty="0"/>
              <a:t>Années de Service:  </a:t>
            </a:r>
            <a:r>
              <a:rPr lang="fr-FR" dirty="0" smtClean="0">
                <a:solidFill>
                  <a:srgbClr val="FF0000"/>
                </a:solidFill>
              </a:rPr>
              <a:t>31</a:t>
            </a:r>
            <a:endParaRPr lang="fr-FR" dirty="0">
              <a:solidFill>
                <a:srgbClr val="FF0000"/>
              </a:solidFill>
            </a:endParaRPr>
          </a:p>
          <a:p>
            <a:r>
              <a:rPr lang="fr-FR" dirty="0"/>
              <a:t>Âge:  </a:t>
            </a:r>
            <a:r>
              <a:rPr lang="fr-FR" dirty="0" smtClean="0">
                <a:solidFill>
                  <a:srgbClr val="FF0000"/>
                </a:solidFill>
              </a:rPr>
              <a:t>60</a:t>
            </a:r>
            <a:endParaRPr lang="fr-FR" dirty="0">
              <a:solidFill>
                <a:srgbClr val="FF0000"/>
              </a:solidFill>
            </a:endParaRP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36</a:t>
            </a:fld>
            <a:endParaRPr lang="es-CO">
              <a:solidFill>
                <a:prstClr val="black">
                  <a:tint val="75000"/>
                </a:prstClr>
              </a:solidFill>
            </a:endParaRPr>
          </a:p>
        </p:txBody>
      </p:sp>
    </p:spTree>
    <p:extLst>
      <p:ext uri="{BB962C8B-B14F-4D97-AF65-F5344CB8AC3E}">
        <p14:creationId xmlns:p14="http://schemas.microsoft.com/office/powerpoint/2010/main" val="1699209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82847"/>
            <a:ext cx="6750858" cy="424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08104" y="1421130"/>
            <a:ext cx="762000" cy="342900"/>
          </a:xfrm>
          <a:prstGeom prst="frame">
            <a:avLst>
              <a:gd name="adj1" fmla="val 237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Frame 3"/>
          <p:cNvSpPr/>
          <p:nvPr/>
        </p:nvSpPr>
        <p:spPr>
          <a:xfrm>
            <a:off x="3598168" y="2996178"/>
            <a:ext cx="6858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5" name="Frame 4"/>
          <p:cNvSpPr/>
          <p:nvPr/>
        </p:nvSpPr>
        <p:spPr>
          <a:xfrm>
            <a:off x="1115616" y="3911704"/>
            <a:ext cx="36576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TextBox 5"/>
          <p:cNvSpPr txBox="1"/>
          <p:nvPr/>
        </p:nvSpPr>
        <p:spPr>
          <a:xfrm>
            <a:off x="152400" y="171451"/>
            <a:ext cx="8851078" cy="307777"/>
          </a:xfrm>
          <a:prstGeom prst="rect">
            <a:avLst/>
          </a:prstGeom>
          <a:noFill/>
        </p:spPr>
        <p:txBody>
          <a:bodyPr wrap="square" rtlCol="0">
            <a:spAutoFit/>
          </a:bodyPr>
          <a:lstStyle/>
          <a:p>
            <a:pPr algn="r" latinLnBrk="0"/>
            <a:r>
              <a:rPr lang="fr-FR" sz="1400" b="1" i="1" dirty="0">
                <a:solidFill>
                  <a:prstClr val="black"/>
                </a:solidFill>
              </a:rPr>
              <a:t>Exemple #2: Pause permanente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37</a:t>
            </a:fld>
            <a:endParaRPr lang="es-CO">
              <a:solidFill>
                <a:prstClr val="black">
                  <a:tint val="75000"/>
                </a:prstClr>
              </a:solidFill>
            </a:endParaRPr>
          </a:p>
        </p:txBody>
      </p:sp>
    </p:spTree>
    <p:extLst>
      <p:ext uri="{BB962C8B-B14F-4D97-AF65-F5344CB8AC3E}">
        <p14:creationId xmlns:p14="http://schemas.microsoft.com/office/powerpoint/2010/main" val="32702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Ne peut pas être calculé</a:t>
            </a:r>
            <a:endParaRPr lang="es-CO" dirty="0"/>
          </a:p>
        </p:txBody>
      </p:sp>
      <p:sp>
        <p:nvSpPr>
          <p:cNvPr id="3" name="Content Placeholder 2"/>
          <p:cNvSpPr>
            <a:spLocks noGrp="1"/>
          </p:cNvSpPr>
          <p:nvPr>
            <p:ph idx="1"/>
          </p:nvPr>
        </p:nvSpPr>
        <p:spPr/>
        <p:txBody>
          <a:bodyPr/>
          <a:lstStyle/>
          <a:p>
            <a:r>
              <a:rPr lang="fr-FR" dirty="0" smtClean="0"/>
              <a:t>Cette exemple de pause permanente de service ne peut pas être traitée parce que le participant n’a pas atteint l’âge requis de 65 ans.</a:t>
            </a:r>
            <a:endParaRPr lang="fr-FR"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38</a:t>
            </a:fld>
            <a:endParaRPr lang="es-CO">
              <a:solidFill>
                <a:prstClr val="black">
                  <a:tint val="75000"/>
                </a:prstClr>
              </a:solidFill>
            </a:endParaRPr>
          </a:p>
        </p:txBody>
      </p:sp>
    </p:spTree>
    <p:extLst>
      <p:ext uri="{BB962C8B-B14F-4D97-AF65-F5344CB8AC3E}">
        <p14:creationId xmlns:p14="http://schemas.microsoft.com/office/powerpoint/2010/main" val="303766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388" y="452438"/>
            <a:ext cx="6751637"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08104" y="1394470"/>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2" name="Down Arrow 1"/>
          <p:cNvSpPr/>
          <p:nvPr/>
        </p:nvSpPr>
        <p:spPr>
          <a:xfrm rot="1180586">
            <a:off x="6400800" y="1853371"/>
            <a:ext cx="609600" cy="1118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white"/>
              </a:solidFill>
            </a:endParaRPr>
          </a:p>
        </p:txBody>
      </p:sp>
      <p:sp>
        <p:nvSpPr>
          <p:cNvPr id="5" name="TextBox 4"/>
          <p:cNvSpPr txBox="1"/>
          <p:nvPr/>
        </p:nvSpPr>
        <p:spPr>
          <a:xfrm>
            <a:off x="152400" y="171451"/>
            <a:ext cx="8851078" cy="307777"/>
          </a:xfrm>
          <a:prstGeom prst="rect">
            <a:avLst/>
          </a:prstGeom>
          <a:noFill/>
        </p:spPr>
        <p:txBody>
          <a:bodyPr wrap="square" rtlCol="0">
            <a:spAutoFit/>
          </a:bodyPr>
          <a:lstStyle/>
          <a:p>
            <a:pPr algn="r" latinLnBrk="0"/>
            <a:r>
              <a:rPr lang="fr-FR" sz="1400" b="1" i="1" dirty="0">
                <a:solidFill>
                  <a:prstClr val="black"/>
                </a:solidFill>
              </a:rPr>
              <a:t>Exemple #2: Pause permanente</a:t>
            </a: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39</a:t>
            </a:fld>
            <a:endParaRPr lang="es-CO">
              <a:solidFill>
                <a:prstClr val="black">
                  <a:tint val="75000"/>
                </a:prstClr>
              </a:solidFill>
            </a:endParaRPr>
          </a:p>
        </p:txBody>
      </p:sp>
    </p:spTree>
    <p:extLst>
      <p:ext uri="{BB962C8B-B14F-4D97-AF65-F5344CB8AC3E}">
        <p14:creationId xmlns:p14="http://schemas.microsoft.com/office/powerpoint/2010/main" val="172765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0"/>
            <a:ext cx="8568952" cy="1815882"/>
          </a:xfrm>
          <a:prstGeom prst="rect">
            <a:avLst/>
          </a:prstGeom>
          <a:noFill/>
        </p:spPr>
        <p:txBody>
          <a:bodyPr wrap="square" rtlCol="0">
            <a:spAutoFit/>
          </a:bodyPr>
          <a:lstStyle/>
          <a:p>
            <a:pPr algn="just"/>
            <a:r>
              <a:rPr lang="fr-FR" sz="2800" dirty="0" smtClean="0">
                <a:latin typeface="+mj-lt"/>
                <a:cs typeface="Segoe UI" panose="020B0502040204020203" pitchFamily="34" charset="0"/>
              </a:rPr>
              <a:t>Un système de finances pour fournir des prestations aux employés qui ont atteint l’âge et ont les années de </a:t>
            </a:r>
            <a:r>
              <a:rPr lang="fr-FR" sz="2800" dirty="0" err="1" smtClean="0">
                <a:latin typeface="+mj-lt"/>
                <a:cs typeface="Segoe UI" panose="020B0502040204020203" pitchFamily="34" charset="0"/>
              </a:rPr>
              <a:t>servicerequis</a:t>
            </a:r>
            <a:r>
              <a:rPr lang="fr-FR" sz="2800" dirty="0" smtClean="0">
                <a:latin typeface="+mj-lt"/>
                <a:cs typeface="Segoe UI" panose="020B0502040204020203" pitchFamily="34" charset="0"/>
              </a:rPr>
              <a:t> et viennent du service actif dans le territoire de la DIA.</a:t>
            </a:r>
            <a:endParaRPr lang="fr-FR" dirty="0">
              <a:latin typeface="Segoe UI" panose="020B0502040204020203" pitchFamily="34" charset="0"/>
              <a:cs typeface="Segoe UI" panose="020B0502040204020203" pitchFamily="34" charset="0"/>
            </a:endParaRPr>
          </a:p>
        </p:txBody>
      </p:sp>
      <p:pic>
        <p:nvPicPr>
          <p:cNvPr id="5" name="4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16925"/>
            <a:ext cx="9144000" cy="3455718"/>
          </a:xfrm>
          <a:prstGeom prst="rect">
            <a:avLst/>
          </a:prstGeom>
        </p:spPr>
      </p:pic>
    </p:spTree>
    <p:extLst>
      <p:ext uri="{BB962C8B-B14F-4D97-AF65-F5344CB8AC3E}">
        <p14:creationId xmlns:p14="http://schemas.microsoft.com/office/powerpoint/2010/main" val="1243760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Exemple #2</a:t>
            </a:r>
            <a:endParaRPr lang="es-CO" dirty="0"/>
          </a:p>
        </p:txBody>
      </p:sp>
      <p:sp>
        <p:nvSpPr>
          <p:cNvPr id="3" name="Content Placeholder 2"/>
          <p:cNvSpPr>
            <a:spLocks noGrp="1"/>
          </p:cNvSpPr>
          <p:nvPr>
            <p:ph idx="1"/>
          </p:nvPr>
        </p:nvSpPr>
        <p:spPr/>
        <p:txBody>
          <a:bodyPr/>
          <a:lstStyle/>
          <a:p>
            <a:r>
              <a:rPr lang="es-CO" dirty="0" smtClean="0"/>
              <a:t>Supposons qu’il a l’âge requis, disons 66 ans.</a:t>
            </a:r>
          </a:p>
          <a:p>
            <a:r>
              <a:rPr lang="es-CO" dirty="0" smtClean="0"/>
              <a:t>Mais a toujours 31 ans de service.</a:t>
            </a:r>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40</a:t>
            </a:fld>
            <a:endParaRPr lang="es-CO">
              <a:solidFill>
                <a:prstClr val="black">
                  <a:tint val="75000"/>
                </a:prstClr>
              </a:solidFill>
            </a:endParaRPr>
          </a:p>
        </p:txBody>
      </p:sp>
    </p:spTree>
    <p:extLst>
      <p:ext uri="{BB962C8B-B14F-4D97-AF65-F5344CB8AC3E}">
        <p14:creationId xmlns:p14="http://schemas.microsoft.com/office/powerpoint/2010/main" val="2687276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79228"/>
            <a:ext cx="6713143" cy="4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508104" y="1419622"/>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TextBox 3"/>
          <p:cNvSpPr txBox="1"/>
          <p:nvPr/>
        </p:nvSpPr>
        <p:spPr>
          <a:xfrm>
            <a:off x="152400" y="171451"/>
            <a:ext cx="8851078" cy="307777"/>
          </a:xfrm>
          <a:prstGeom prst="rect">
            <a:avLst/>
          </a:prstGeom>
          <a:noFill/>
        </p:spPr>
        <p:txBody>
          <a:bodyPr wrap="square" rtlCol="0">
            <a:spAutoFit/>
          </a:bodyPr>
          <a:lstStyle/>
          <a:p>
            <a:pPr algn="r" latinLnBrk="0"/>
            <a:r>
              <a:rPr lang="fr-FR" sz="1400" b="1" i="1" dirty="0">
                <a:solidFill>
                  <a:prstClr val="black"/>
                </a:solidFill>
              </a:rPr>
              <a:t>Exemple #2: Pause permanente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41</a:t>
            </a:fld>
            <a:endParaRPr lang="es-CO">
              <a:solidFill>
                <a:prstClr val="black">
                  <a:tint val="75000"/>
                </a:prstClr>
              </a:solidFill>
            </a:endParaRPr>
          </a:p>
        </p:txBody>
      </p:sp>
    </p:spTree>
    <p:extLst>
      <p:ext uri="{BB962C8B-B14F-4D97-AF65-F5344CB8AC3E}">
        <p14:creationId xmlns:p14="http://schemas.microsoft.com/office/powerpoint/2010/main" val="5999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71451"/>
            <a:ext cx="8851078" cy="307777"/>
          </a:xfrm>
          <a:prstGeom prst="rect">
            <a:avLst/>
          </a:prstGeom>
          <a:noFill/>
        </p:spPr>
        <p:txBody>
          <a:bodyPr wrap="square" rtlCol="0">
            <a:spAutoFit/>
          </a:bodyPr>
          <a:lstStyle/>
          <a:p>
            <a:pPr algn="r" latinLnBrk="0"/>
            <a:r>
              <a:rPr lang="fr-FR" sz="1400" b="1" i="1" dirty="0" smtClean="0">
                <a:solidFill>
                  <a:prstClr val="black"/>
                </a:solidFill>
              </a:rPr>
              <a:t>Exemple #2: Pause permanente</a:t>
            </a:r>
            <a:endParaRPr lang="fr-FR" sz="1400" b="1" i="1" dirty="0">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42</a:t>
            </a:fld>
            <a:endParaRPr lang="es-CO">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5518" y="444577"/>
            <a:ext cx="6750858" cy="443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11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91630"/>
            <a:ext cx="8229600" cy="3394472"/>
          </a:xfrm>
        </p:spPr>
        <p:txBody>
          <a:bodyPr>
            <a:normAutofit lnSpcReduction="10000"/>
          </a:bodyPr>
          <a:lstStyle/>
          <a:p>
            <a:r>
              <a:rPr lang="fr-FR" dirty="0"/>
              <a:t>Nom:  </a:t>
            </a:r>
            <a:r>
              <a:rPr lang="fr-FR" dirty="0" smtClean="0"/>
              <a:t>Pierre Papin</a:t>
            </a:r>
            <a:endParaRPr lang="fr-FR" dirty="0"/>
          </a:p>
          <a:p>
            <a:r>
              <a:rPr lang="fr-FR" dirty="0"/>
              <a:t>Années de Service:  </a:t>
            </a:r>
            <a:r>
              <a:rPr lang="fr-FR" dirty="0" smtClean="0">
                <a:solidFill>
                  <a:srgbClr val="FF0000"/>
                </a:solidFill>
              </a:rPr>
              <a:t>28</a:t>
            </a:r>
            <a:endParaRPr lang="fr-FR" dirty="0">
              <a:solidFill>
                <a:srgbClr val="FF0000"/>
              </a:solidFill>
            </a:endParaRPr>
          </a:p>
          <a:p>
            <a:r>
              <a:rPr lang="fr-FR" dirty="0"/>
              <a:t>Âge:  </a:t>
            </a:r>
            <a:r>
              <a:rPr lang="fr-FR" dirty="0" smtClean="0">
                <a:solidFill>
                  <a:srgbClr val="FF0000"/>
                </a:solidFill>
              </a:rPr>
              <a:t>66</a:t>
            </a:r>
            <a:endParaRPr lang="fr-FR" dirty="0">
              <a:solidFill>
                <a:srgbClr val="FF0000"/>
              </a:solidFill>
            </a:endParaRP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43</a:t>
            </a:fld>
            <a:endParaRPr lang="es-CO">
              <a:solidFill>
                <a:prstClr val="black">
                  <a:tint val="75000"/>
                </a:prstClr>
              </a:solidFill>
            </a:endParaRPr>
          </a:p>
        </p:txBody>
      </p:sp>
      <p:sp>
        <p:nvSpPr>
          <p:cNvPr id="6" name="Title 5"/>
          <p:cNvSpPr txBox="1">
            <a:spLocks noGrp="1"/>
          </p:cNvSpPr>
          <p:nvPr>
            <p:ph type="title"/>
          </p:nvPr>
        </p:nvSpPr>
        <p:spPr>
          <a:xfrm>
            <a:off x="457200" y="-27116"/>
            <a:ext cx="8229600" cy="1323439"/>
          </a:xfrm>
          <a:prstGeom prst="rect">
            <a:avLst/>
          </a:prstGeom>
          <a:noFill/>
        </p:spPr>
        <p:txBody>
          <a:bodyPr wrap="square" rtlCol="0">
            <a:spAutoFit/>
          </a:bodyPr>
          <a:lstStyle/>
          <a:p>
            <a:pPr latinLnBrk="0"/>
            <a:r>
              <a:rPr lang="fr-FR" sz="4000" dirty="0" smtClean="0">
                <a:solidFill>
                  <a:prstClr val="black"/>
                </a:solidFill>
              </a:rPr>
              <a:t>Exemple #3: IPS avec moins de 30 ans de service</a:t>
            </a:r>
            <a:endParaRPr lang="fr-FR" sz="4000" dirty="0">
              <a:solidFill>
                <a:prstClr val="black"/>
              </a:solidFill>
            </a:endParaRPr>
          </a:p>
        </p:txBody>
      </p:sp>
    </p:spTree>
    <p:extLst>
      <p:ext uri="{BB962C8B-B14F-4D97-AF65-F5344CB8AC3E}">
        <p14:creationId xmlns:p14="http://schemas.microsoft.com/office/powerpoint/2010/main" val="1995860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9233" y="483518"/>
            <a:ext cx="6757143" cy="423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685616" y="1419622"/>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44</a:t>
            </a:fld>
            <a:endParaRPr lang="es-CO">
              <a:solidFill>
                <a:prstClr val="black">
                  <a:tint val="75000"/>
                </a:prstClr>
              </a:solidFill>
            </a:endParaRPr>
          </a:p>
        </p:txBody>
      </p:sp>
      <p:sp>
        <p:nvSpPr>
          <p:cNvPr id="7" name="TextBox 6"/>
          <p:cNvSpPr txBox="1"/>
          <p:nvPr/>
        </p:nvSpPr>
        <p:spPr>
          <a:xfrm>
            <a:off x="292922" y="123478"/>
            <a:ext cx="8851078" cy="307777"/>
          </a:xfrm>
          <a:prstGeom prst="rect">
            <a:avLst/>
          </a:prstGeom>
          <a:noFill/>
        </p:spPr>
        <p:txBody>
          <a:bodyPr wrap="square" rtlCol="0">
            <a:spAutoFit/>
          </a:bodyPr>
          <a:lstStyle/>
          <a:p>
            <a:pPr algn="r" latinLnBrk="0"/>
            <a:r>
              <a:rPr lang="fr-FR" sz="1400" b="1" i="1" dirty="0" smtClean="0">
                <a:solidFill>
                  <a:prstClr val="black"/>
                </a:solidFill>
              </a:rPr>
              <a:t>Exemple #3: IPS avec moins de 30 ans de service</a:t>
            </a:r>
            <a:endParaRPr lang="fr-FR" sz="1400" b="1" i="1" dirty="0">
              <a:solidFill>
                <a:prstClr val="black"/>
              </a:solidFill>
            </a:endParaRPr>
          </a:p>
        </p:txBody>
      </p:sp>
    </p:spTree>
    <p:extLst>
      <p:ext uri="{BB962C8B-B14F-4D97-AF65-F5344CB8AC3E}">
        <p14:creationId xmlns:p14="http://schemas.microsoft.com/office/powerpoint/2010/main" val="8554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45</a:t>
            </a:fld>
            <a:endParaRPr lang="es-CO">
              <a:solidFill>
                <a:prstClr val="black">
                  <a:tint val="75000"/>
                </a:prstClr>
              </a:solidFill>
            </a:endParaRPr>
          </a:p>
        </p:txBody>
      </p:sp>
      <p:sp>
        <p:nvSpPr>
          <p:cNvPr id="7" name="TextBox 6"/>
          <p:cNvSpPr txBox="1"/>
          <p:nvPr/>
        </p:nvSpPr>
        <p:spPr>
          <a:xfrm>
            <a:off x="293421" y="267494"/>
            <a:ext cx="8851078" cy="307777"/>
          </a:xfrm>
          <a:prstGeom prst="rect">
            <a:avLst/>
          </a:prstGeom>
          <a:noFill/>
        </p:spPr>
        <p:txBody>
          <a:bodyPr wrap="square" rtlCol="0">
            <a:spAutoFit/>
          </a:bodyPr>
          <a:lstStyle/>
          <a:p>
            <a:pPr algn="r" latinLnBrk="0"/>
            <a:r>
              <a:rPr lang="fr-FR" sz="1400" b="1" i="1" dirty="0" smtClean="0">
                <a:solidFill>
                  <a:prstClr val="black"/>
                </a:solidFill>
              </a:rPr>
              <a:t>Exemple #3: IPS avec moins de 30 ans de service</a:t>
            </a:r>
            <a:endParaRPr lang="fr-FR" sz="1400" b="1" i="1"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1225" y="555526"/>
            <a:ext cx="6713143" cy="445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759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69627"/>
          </a:xfrm>
        </p:spPr>
        <p:txBody>
          <a:bodyPr>
            <a:normAutofit fontScale="90000"/>
          </a:bodyPr>
          <a:lstStyle/>
          <a:p>
            <a:r>
              <a:rPr lang="fr-FR" dirty="0">
                <a:solidFill>
                  <a:prstClr val="black"/>
                </a:solidFill>
              </a:rPr>
              <a:t>Exemple #4: Participant prématuré avec 60 ans d’âge</a:t>
            </a:r>
          </a:p>
        </p:txBody>
      </p:sp>
      <p:sp>
        <p:nvSpPr>
          <p:cNvPr id="3" name="Content Placeholder 2"/>
          <p:cNvSpPr>
            <a:spLocks noGrp="1"/>
          </p:cNvSpPr>
          <p:nvPr>
            <p:ph idx="1"/>
          </p:nvPr>
        </p:nvSpPr>
        <p:spPr>
          <a:xfrm>
            <a:off x="467544" y="1347614"/>
            <a:ext cx="8229600" cy="3394472"/>
          </a:xfrm>
        </p:spPr>
        <p:txBody>
          <a:bodyPr>
            <a:normAutofit lnSpcReduction="10000"/>
          </a:bodyPr>
          <a:lstStyle/>
          <a:p>
            <a:r>
              <a:rPr lang="fr-FR" dirty="0"/>
              <a:t>Nom:  </a:t>
            </a:r>
            <a:r>
              <a:rPr lang="fr-FR" dirty="0" smtClean="0"/>
              <a:t>Jean Papin</a:t>
            </a:r>
            <a:endParaRPr lang="fr-FR" dirty="0"/>
          </a:p>
          <a:p>
            <a:r>
              <a:rPr lang="fr-FR" dirty="0"/>
              <a:t>Années de Service:  </a:t>
            </a:r>
            <a:r>
              <a:rPr lang="fr-FR" dirty="0" smtClean="0">
                <a:solidFill>
                  <a:srgbClr val="FF0000"/>
                </a:solidFill>
              </a:rPr>
              <a:t>30</a:t>
            </a:r>
            <a:endParaRPr lang="fr-FR" dirty="0">
              <a:solidFill>
                <a:srgbClr val="FF0000"/>
              </a:solidFill>
            </a:endParaRPr>
          </a:p>
          <a:p>
            <a:r>
              <a:rPr lang="fr-FR" dirty="0"/>
              <a:t>Âge:  </a:t>
            </a:r>
            <a:r>
              <a:rPr lang="fr-FR" dirty="0">
                <a:solidFill>
                  <a:srgbClr val="FF0000"/>
                </a:solidFill>
              </a:rPr>
              <a:t>60</a:t>
            </a: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46</a:t>
            </a:fld>
            <a:endParaRPr lang="es-CO">
              <a:solidFill>
                <a:prstClr val="black">
                  <a:tint val="75000"/>
                </a:prstClr>
              </a:solidFill>
            </a:endParaRPr>
          </a:p>
        </p:txBody>
      </p:sp>
    </p:spTree>
    <p:extLst>
      <p:ext uri="{BB962C8B-B14F-4D97-AF65-F5344CB8AC3E}">
        <p14:creationId xmlns:p14="http://schemas.microsoft.com/office/powerpoint/2010/main" val="3779113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5518" y="483518"/>
            <a:ext cx="6750858" cy="421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470376" y="1428750"/>
            <a:ext cx="6858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Frame 5"/>
          <p:cNvSpPr/>
          <p:nvPr/>
        </p:nvSpPr>
        <p:spPr>
          <a:xfrm>
            <a:off x="3445768" y="2961118"/>
            <a:ext cx="8382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Frame 6"/>
          <p:cNvSpPr/>
          <p:nvPr/>
        </p:nvSpPr>
        <p:spPr>
          <a:xfrm>
            <a:off x="1524000" y="3756660"/>
            <a:ext cx="3048000" cy="4000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8" name="TextBox 7"/>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#4: Participant prématuré avec 60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47</a:t>
            </a:fld>
            <a:endParaRPr lang="es-CO">
              <a:solidFill>
                <a:prstClr val="black">
                  <a:tint val="75000"/>
                </a:prstClr>
              </a:solidFill>
            </a:endParaRPr>
          </a:p>
        </p:txBody>
      </p:sp>
    </p:spTree>
    <p:extLst>
      <p:ext uri="{BB962C8B-B14F-4D97-AF65-F5344CB8AC3E}">
        <p14:creationId xmlns:p14="http://schemas.microsoft.com/office/powerpoint/2010/main" val="20165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8089" y="411510"/>
            <a:ext cx="6738287" cy="424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80112" y="1347614"/>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Rectangle 3"/>
          <p:cNvSpPr/>
          <p:nvPr/>
        </p:nvSpPr>
        <p:spPr>
          <a:xfrm>
            <a:off x="4191000" y="4286250"/>
            <a:ext cx="4267200" cy="857250"/>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es-CO" b="1" dirty="0">
                <a:solidFill>
                  <a:prstClr val="white"/>
                </a:solidFill>
              </a:rPr>
              <a:t>Le candidat ne reçoit que 75% des bénéfices de participation au début du plan, jusqu'à ce qu'ils aient atteint 63 ans.</a:t>
            </a:r>
          </a:p>
        </p:txBody>
      </p:sp>
      <p:sp>
        <p:nvSpPr>
          <p:cNvPr id="5" name="TextBox 4"/>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#4: Participant prématuré avec 60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48</a:t>
            </a:fld>
            <a:endParaRPr lang="es-CO">
              <a:solidFill>
                <a:prstClr val="black">
                  <a:tint val="75000"/>
                </a:prstClr>
              </a:solidFill>
            </a:endParaRPr>
          </a:p>
        </p:txBody>
      </p:sp>
    </p:spTree>
    <p:extLst>
      <p:ext uri="{BB962C8B-B14F-4D97-AF65-F5344CB8AC3E}">
        <p14:creationId xmlns:p14="http://schemas.microsoft.com/office/powerpoint/2010/main" val="28881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113744"/>
            <a:ext cx="5808001" cy="497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a:t>
            </a:r>
            <a:r>
              <a:rPr lang="fr-FR" sz="1400" b="1" i="1" dirty="0" smtClean="0">
                <a:solidFill>
                  <a:prstClr val="black"/>
                </a:solidFill>
              </a:rPr>
              <a:t>#4: </a:t>
            </a:r>
            <a:r>
              <a:rPr lang="fr-FR" sz="1400" b="1" i="1" dirty="0">
                <a:solidFill>
                  <a:prstClr val="black"/>
                </a:solidFill>
              </a:rPr>
              <a:t>Participant prématuré avec </a:t>
            </a:r>
            <a:r>
              <a:rPr lang="fr-FR" sz="1400" b="1" i="1" dirty="0" smtClean="0">
                <a:solidFill>
                  <a:prstClr val="black"/>
                </a:solidFill>
              </a:rPr>
              <a:t>60 </a:t>
            </a:r>
            <a:r>
              <a:rPr lang="fr-FR" sz="1400" b="1" i="1" dirty="0">
                <a:solidFill>
                  <a:prstClr val="black"/>
                </a:solidFill>
              </a:rPr>
              <a:t>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49</a:t>
            </a:fld>
            <a:endParaRPr lang="es-CO">
              <a:solidFill>
                <a:prstClr val="black">
                  <a:tint val="75000"/>
                </a:prstClr>
              </a:solidFill>
            </a:endParaRPr>
          </a:p>
        </p:txBody>
      </p:sp>
    </p:spTree>
    <p:extLst>
      <p:ext uri="{BB962C8B-B14F-4D97-AF65-F5344CB8AC3E}">
        <p14:creationId xmlns:p14="http://schemas.microsoft.com/office/powerpoint/2010/main" val="2281453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3651870"/>
            <a:ext cx="9144000" cy="1107996"/>
          </a:xfrm>
          <a:prstGeom prst="rect">
            <a:avLst/>
          </a:prstGeom>
          <a:noFill/>
        </p:spPr>
        <p:txBody>
          <a:bodyPr wrap="square" rtlCol="0">
            <a:spAutoFit/>
          </a:bodyPr>
          <a:lstStyle/>
          <a:p>
            <a:pPr algn="just"/>
            <a:r>
              <a:rPr lang="fr-FR" sz="2200" b="1" dirty="0" smtClean="0">
                <a:latin typeface="+mj-lt"/>
                <a:cs typeface="Segoe UI" panose="020B0502040204020203" pitchFamily="34" charset="0"/>
              </a:rPr>
              <a:t>Il est un régime de prestations déterminées</a:t>
            </a:r>
            <a:r>
              <a:rPr lang="fr-FR" sz="2200" dirty="0" smtClean="0">
                <a:latin typeface="+mj-lt"/>
                <a:cs typeface="Segoe UI" panose="020B0502040204020203" pitchFamily="34" charset="0"/>
              </a:rPr>
              <a:t>. Ce qui signifie que l’employé ne prévoit pas, ni contribue à ses avantages.  Les cotisations sont verses par l’organisme employeur. </a:t>
            </a:r>
            <a:endParaRPr lang="fr-FR" sz="2200" dirty="0">
              <a:latin typeface="+mj-lt"/>
              <a:cs typeface="Segoe UI" panose="020B0502040204020203" pitchFamily="34" charset="0"/>
            </a:endParaRPr>
          </a:p>
        </p:txBody>
      </p:sp>
      <p:pic>
        <p:nvPicPr>
          <p:cNvPr id="5" name="4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3455718"/>
          </a:xfrm>
          <a:prstGeom prst="rect">
            <a:avLst/>
          </a:prstGeom>
        </p:spPr>
      </p:pic>
    </p:spTree>
    <p:extLst>
      <p:ext uri="{BB962C8B-B14F-4D97-AF65-F5344CB8AC3E}">
        <p14:creationId xmlns:p14="http://schemas.microsoft.com/office/powerpoint/2010/main" val="308065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141635"/>
          </a:xfrm>
        </p:spPr>
        <p:txBody>
          <a:bodyPr>
            <a:normAutofit fontScale="90000"/>
          </a:bodyPr>
          <a:lstStyle/>
          <a:p>
            <a:r>
              <a:rPr lang="fr-FR" dirty="0">
                <a:solidFill>
                  <a:prstClr val="black"/>
                </a:solidFill>
              </a:rPr>
              <a:t>Exemple #5: Participant prématuré avec 58 ans d’âge</a:t>
            </a:r>
          </a:p>
        </p:txBody>
      </p:sp>
      <p:sp>
        <p:nvSpPr>
          <p:cNvPr id="3" name="Content Placeholder 2"/>
          <p:cNvSpPr>
            <a:spLocks noGrp="1"/>
          </p:cNvSpPr>
          <p:nvPr>
            <p:ph idx="1"/>
          </p:nvPr>
        </p:nvSpPr>
        <p:spPr>
          <a:xfrm>
            <a:off x="467544" y="1419622"/>
            <a:ext cx="8229600" cy="3394472"/>
          </a:xfrm>
        </p:spPr>
        <p:txBody>
          <a:bodyPr>
            <a:normAutofit lnSpcReduction="10000"/>
          </a:bodyPr>
          <a:lstStyle/>
          <a:p>
            <a:r>
              <a:rPr lang="fr-FR" dirty="0"/>
              <a:t>Nom:  </a:t>
            </a:r>
            <a:r>
              <a:rPr lang="fr-FR" dirty="0" smtClean="0"/>
              <a:t>Jean Papin</a:t>
            </a:r>
            <a:endParaRPr lang="fr-FR" dirty="0"/>
          </a:p>
          <a:p>
            <a:r>
              <a:rPr lang="fr-FR" dirty="0"/>
              <a:t>Années de Service:  </a:t>
            </a:r>
            <a:r>
              <a:rPr lang="fr-FR" dirty="0" smtClean="0">
                <a:solidFill>
                  <a:srgbClr val="FF0000"/>
                </a:solidFill>
              </a:rPr>
              <a:t>30</a:t>
            </a:r>
            <a:endParaRPr lang="fr-FR" dirty="0">
              <a:solidFill>
                <a:srgbClr val="FF0000"/>
              </a:solidFill>
            </a:endParaRPr>
          </a:p>
          <a:p>
            <a:r>
              <a:rPr lang="fr-FR" dirty="0"/>
              <a:t>Âge:  </a:t>
            </a:r>
            <a:r>
              <a:rPr lang="fr-FR" dirty="0" smtClean="0">
                <a:solidFill>
                  <a:srgbClr val="FF0000"/>
                </a:solidFill>
              </a:rPr>
              <a:t>58</a:t>
            </a:r>
            <a:endParaRPr lang="fr-FR" dirty="0">
              <a:solidFill>
                <a:srgbClr val="FF0000"/>
              </a:solidFill>
            </a:endParaRPr>
          </a:p>
          <a:p>
            <a:r>
              <a:rPr lang="fr-FR" dirty="0"/>
              <a:t>Facteur de pourcentage du salaire: 94%</a:t>
            </a:r>
          </a:p>
          <a:p>
            <a:r>
              <a:rPr lang="fr-FR" dirty="0"/>
              <a:t>Marié</a:t>
            </a:r>
          </a:p>
          <a:p>
            <a:r>
              <a:rPr lang="fr-FR" dirty="0" smtClean="0"/>
              <a:t>Maître/Professeur </a:t>
            </a:r>
            <a:endParaRPr lang="fr-FR" dirty="0"/>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50</a:t>
            </a:fld>
            <a:endParaRPr lang="es-CO">
              <a:solidFill>
                <a:prstClr val="black">
                  <a:tint val="75000"/>
                </a:prstClr>
              </a:solidFill>
            </a:endParaRPr>
          </a:p>
        </p:txBody>
      </p:sp>
    </p:spTree>
    <p:extLst>
      <p:ext uri="{BB962C8B-B14F-4D97-AF65-F5344CB8AC3E}">
        <p14:creationId xmlns:p14="http://schemas.microsoft.com/office/powerpoint/2010/main" val="1908071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501704"/>
            <a:ext cx="6738287" cy="423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ame 3"/>
          <p:cNvSpPr/>
          <p:nvPr/>
        </p:nvSpPr>
        <p:spPr>
          <a:xfrm>
            <a:off x="5542384" y="1428750"/>
            <a:ext cx="6858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5" name="Frame 4"/>
          <p:cNvSpPr/>
          <p:nvPr/>
        </p:nvSpPr>
        <p:spPr>
          <a:xfrm>
            <a:off x="3517776" y="3003798"/>
            <a:ext cx="8382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Frame 6"/>
          <p:cNvSpPr/>
          <p:nvPr/>
        </p:nvSpPr>
        <p:spPr>
          <a:xfrm>
            <a:off x="1668016" y="3760644"/>
            <a:ext cx="3048000" cy="440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TextBox 5"/>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#5: Participant prématuré avec 58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51</a:t>
            </a:fld>
            <a:endParaRPr lang="es-CO">
              <a:solidFill>
                <a:prstClr val="black">
                  <a:tint val="75000"/>
                </a:prstClr>
              </a:solidFill>
            </a:endParaRPr>
          </a:p>
        </p:txBody>
      </p:sp>
    </p:spTree>
    <p:extLst>
      <p:ext uri="{BB962C8B-B14F-4D97-AF65-F5344CB8AC3E}">
        <p14:creationId xmlns:p14="http://schemas.microsoft.com/office/powerpoint/2010/main" val="1908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83518"/>
            <a:ext cx="6713143" cy="4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ame 3"/>
          <p:cNvSpPr/>
          <p:nvPr/>
        </p:nvSpPr>
        <p:spPr>
          <a:xfrm>
            <a:off x="5580112" y="1411409"/>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3" name="Rectangle 2"/>
          <p:cNvSpPr/>
          <p:nvPr/>
        </p:nvSpPr>
        <p:spPr>
          <a:xfrm>
            <a:off x="4191000" y="4286250"/>
            <a:ext cx="4269432" cy="857250"/>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es-CO" b="1" dirty="0">
                <a:solidFill>
                  <a:prstClr val="white"/>
                </a:solidFill>
              </a:rPr>
              <a:t>Le candidat ne recevra que 60% des bénéfices de la participation au début du plan.</a:t>
            </a:r>
          </a:p>
        </p:txBody>
      </p:sp>
      <p:sp>
        <p:nvSpPr>
          <p:cNvPr id="5" name="TextBox 4"/>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#5: Participant prématuré avec 58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52</a:t>
            </a:fld>
            <a:endParaRPr lang="es-CO">
              <a:solidFill>
                <a:prstClr val="black">
                  <a:tint val="75000"/>
                </a:prstClr>
              </a:solidFill>
            </a:endParaRPr>
          </a:p>
        </p:txBody>
      </p:sp>
    </p:spTree>
    <p:extLst>
      <p:ext uri="{BB962C8B-B14F-4D97-AF65-F5344CB8AC3E}">
        <p14:creationId xmlns:p14="http://schemas.microsoft.com/office/powerpoint/2010/main" val="4985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132601"/>
            <a:ext cx="5814286" cy="495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2" y="171449"/>
            <a:ext cx="2819401" cy="523220"/>
          </a:xfrm>
          <a:prstGeom prst="rect">
            <a:avLst/>
          </a:prstGeom>
          <a:noFill/>
        </p:spPr>
        <p:txBody>
          <a:bodyPr wrap="square" rtlCol="0">
            <a:spAutoFit/>
          </a:bodyPr>
          <a:lstStyle/>
          <a:p>
            <a:pPr algn="r" latinLnBrk="0"/>
            <a:r>
              <a:rPr lang="fr-FR" sz="1400" b="1" i="1" dirty="0" smtClean="0">
                <a:solidFill>
                  <a:prstClr val="black"/>
                </a:solidFill>
              </a:rPr>
              <a:t>Exemple #5: Participant prématuré avec 58 ans d’âge</a:t>
            </a:r>
            <a:endParaRPr lang="fr-FR" sz="1400" b="1" i="1" dirty="0">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53</a:t>
            </a:fld>
            <a:endParaRPr lang="es-CO">
              <a:solidFill>
                <a:prstClr val="black">
                  <a:tint val="75000"/>
                </a:prstClr>
              </a:solidFill>
            </a:endParaRPr>
          </a:p>
        </p:txBody>
      </p:sp>
    </p:spTree>
    <p:extLst>
      <p:ext uri="{BB962C8B-B14F-4D97-AF65-F5344CB8AC3E}">
        <p14:creationId xmlns:p14="http://schemas.microsoft.com/office/powerpoint/2010/main" val="3630516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13643"/>
          </a:xfrm>
        </p:spPr>
        <p:txBody>
          <a:bodyPr>
            <a:normAutofit fontScale="90000"/>
          </a:bodyPr>
          <a:lstStyle/>
          <a:p>
            <a:r>
              <a:rPr lang="es-CO" dirty="0"/>
              <a:t>Exemple #6:  Participant prématuré avec 60 ans et 40 ans de service </a:t>
            </a:r>
          </a:p>
        </p:txBody>
      </p:sp>
      <p:sp>
        <p:nvSpPr>
          <p:cNvPr id="3" name="Content Placeholder 2"/>
          <p:cNvSpPr>
            <a:spLocks noGrp="1"/>
          </p:cNvSpPr>
          <p:nvPr>
            <p:ph idx="1"/>
          </p:nvPr>
        </p:nvSpPr>
        <p:spPr>
          <a:xfrm>
            <a:off x="467544" y="1491630"/>
            <a:ext cx="8229600" cy="3394472"/>
          </a:xfrm>
        </p:spPr>
        <p:txBody>
          <a:bodyPr>
            <a:normAutofit lnSpcReduction="10000"/>
          </a:bodyPr>
          <a:lstStyle/>
          <a:p>
            <a:r>
              <a:rPr lang="fr-FR" dirty="0" smtClean="0"/>
              <a:t>Nom:  Jean Papin</a:t>
            </a:r>
          </a:p>
          <a:p>
            <a:r>
              <a:rPr lang="fr-FR" dirty="0" smtClean="0"/>
              <a:t>Années de Service:  </a:t>
            </a:r>
            <a:r>
              <a:rPr lang="fr-FR" dirty="0" smtClean="0">
                <a:solidFill>
                  <a:srgbClr val="FF0000"/>
                </a:solidFill>
              </a:rPr>
              <a:t>40</a:t>
            </a:r>
          </a:p>
          <a:p>
            <a:r>
              <a:rPr lang="fr-FR" dirty="0" smtClean="0"/>
              <a:t>Âge:  </a:t>
            </a:r>
            <a:r>
              <a:rPr lang="fr-FR" dirty="0" smtClean="0">
                <a:solidFill>
                  <a:srgbClr val="FF0000"/>
                </a:solidFill>
              </a:rPr>
              <a:t>60</a:t>
            </a:r>
          </a:p>
          <a:p>
            <a:r>
              <a:rPr lang="fr-FR" dirty="0" smtClean="0"/>
              <a:t>Facteur de pourcentage du salaire: 94%</a:t>
            </a:r>
          </a:p>
          <a:p>
            <a:r>
              <a:rPr lang="fr-FR" dirty="0" smtClean="0"/>
              <a:t>Marié</a:t>
            </a:r>
          </a:p>
          <a:p>
            <a:r>
              <a:rPr lang="fr-FR" dirty="0" smtClean="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54</a:t>
            </a:fld>
            <a:endParaRPr lang="es-CO">
              <a:solidFill>
                <a:prstClr val="black">
                  <a:tint val="75000"/>
                </a:prstClr>
              </a:solidFill>
            </a:endParaRPr>
          </a:p>
        </p:txBody>
      </p:sp>
    </p:spTree>
    <p:extLst>
      <p:ext uri="{BB962C8B-B14F-4D97-AF65-F5344CB8AC3E}">
        <p14:creationId xmlns:p14="http://schemas.microsoft.com/office/powerpoint/2010/main" val="3658305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3233" y="507990"/>
            <a:ext cx="6713143" cy="4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580112" y="1459230"/>
            <a:ext cx="6858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Frame 5"/>
          <p:cNvSpPr/>
          <p:nvPr/>
        </p:nvSpPr>
        <p:spPr>
          <a:xfrm>
            <a:off x="3517776" y="3003798"/>
            <a:ext cx="8382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Frame 6"/>
          <p:cNvSpPr/>
          <p:nvPr/>
        </p:nvSpPr>
        <p:spPr>
          <a:xfrm>
            <a:off x="1740024" y="3723878"/>
            <a:ext cx="3048000" cy="5143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55</a:t>
            </a:fld>
            <a:endParaRPr lang="es-CO">
              <a:solidFill>
                <a:prstClr val="black">
                  <a:tint val="75000"/>
                </a:prstClr>
              </a:solidFill>
            </a:endParaRPr>
          </a:p>
        </p:txBody>
      </p:sp>
      <p:sp>
        <p:nvSpPr>
          <p:cNvPr id="10" name="Title 1"/>
          <p:cNvSpPr txBox="1">
            <a:spLocks/>
          </p:cNvSpPr>
          <p:nvPr/>
        </p:nvSpPr>
        <p:spPr>
          <a:xfrm>
            <a:off x="457200" y="205979"/>
            <a:ext cx="8229600" cy="8572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1400" b="1" i="1" dirty="0"/>
              <a:t>Exemple #6:  Participant prématuré avec 60 ans et 40 ans de service </a:t>
            </a:r>
          </a:p>
        </p:txBody>
      </p:sp>
    </p:spTree>
    <p:extLst>
      <p:ext uri="{BB962C8B-B14F-4D97-AF65-F5344CB8AC3E}">
        <p14:creationId xmlns:p14="http://schemas.microsoft.com/office/powerpoint/2010/main" val="273424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8089" y="454839"/>
            <a:ext cx="6738287" cy="420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80112" y="1396169"/>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Rectangle 3"/>
          <p:cNvSpPr/>
          <p:nvPr/>
        </p:nvSpPr>
        <p:spPr>
          <a:xfrm>
            <a:off x="4191000" y="4286250"/>
            <a:ext cx="4267200" cy="742950"/>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fr-FR" b="1" dirty="0" smtClean="0">
                <a:solidFill>
                  <a:prstClr val="white"/>
                </a:solidFill>
              </a:rPr>
              <a:t>Le candidat recevra 100% des avantages, sans la pénalité de 25%</a:t>
            </a:r>
            <a:endParaRPr lang="fr-FR" b="1" dirty="0">
              <a:solidFill>
                <a:prstClr val="white"/>
              </a:solidFill>
            </a:endParaRPr>
          </a:p>
        </p:txBody>
      </p:sp>
      <p:sp>
        <p:nvSpPr>
          <p:cNvPr id="5" name="TextBox 4"/>
          <p:cNvSpPr txBox="1"/>
          <p:nvPr/>
        </p:nvSpPr>
        <p:spPr>
          <a:xfrm>
            <a:off x="197673" y="171451"/>
            <a:ext cx="8851078" cy="307777"/>
          </a:xfrm>
          <a:prstGeom prst="rect">
            <a:avLst/>
          </a:prstGeom>
          <a:noFill/>
        </p:spPr>
        <p:txBody>
          <a:bodyPr wrap="square" rtlCol="0">
            <a:spAutoFit/>
          </a:bodyPr>
          <a:lstStyle/>
          <a:p>
            <a:pPr algn="r"/>
            <a:r>
              <a:rPr lang="es-CO" sz="1400" b="1" i="1" dirty="0"/>
              <a:t>Exemple #6:  Participant prématuré avec 60 ans et 40 ans de service </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56</a:t>
            </a:fld>
            <a:endParaRPr lang="es-CO" dirty="0">
              <a:solidFill>
                <a:prstClr val="black">
                  <a:tint val="75000"/>
                </a:prstClr>
              </a:solidFill>
            </a:endParaRPr>
          </a:p>
        </p:txBody>
      </p:sp>
    </p:spTree>
    <p:extLst>
      <p:ext uri="{BB962C8B-B14F-4D97-AF65-F5344CB8AC3E}">
        <p14:creationId xmlns:p14="http://schemas.microsoft.com/office/powerpoint/2010/main" val="707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445528"/>
            <a:ext cx="6571090" cy="431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7673" y="171451"/>
            <a:ext cx="8851078" cy="307777"/>
          </a:xfrm>
          <a:prstGeom prst="rect">
            <a:avLst/>
          </a:prstGeom>
          <a:noFill/>
        </p:spPr>
        <p:txBody>
          <a:bodyPr wrap="square" rtlCol="0">
            <a:spAutoFit/>
          </a:bodyPr>
          <a:lstStyle/>
          <a:p>
            <a:pPr algn="r"/>
            <a:r>
              <a:rPr lang="es-CO" sz="1400" b="1" i="1" dirty="0" smtClean="0"/>
              <a:t>Exemple </a:t>
            </a:r>
            <a:r>
              <a:rPr lang="es-CO" sz="1400" b="1" i="1" dirty="0"/>
              <a:t>#6:  </a:t>
            </a:r>
            <a:r>
              <a:rPr lang="es-CO" sz="1400" b="1" i="1" dirty="0" smtClean="0"/>
              <a:t>Participant prématuré avec 60 ans et 40 ans de service </a:t>
            </a:r>
            <a:endParaRPr lang="es-CO" sz="1400" b="1" i="1" dirty="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57</a:t>
            </a:fld>
            <a:endParaRPr lang="es-CO">
              <a:solidFill>
                <a:prstClr val="black">
                  <a:tint val="75000"/>
                </a:prstClr>
              </a:solidFill>
            </a:endParaRPr>
          </a:p>
        </p:txBody>
      </p:sp>
    </p:spTree>
    <p:extLst>
      <p:ext uri="{BB962C8B-B14F-4D97-AF65-F5344CB8AC3E}">
        <p14:creationId xmlns:p14="http://schemas.microsoft.com/office/powerpoint/2010/main" val="3091700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CO" dirty="0" smtClean="0"/>
              <a:t>Les ressources dans Custodian</a:t>
            </a:r>
            <a:endParaRPr lang="es-CO" dirty="0"/>
          </a:p>
        </p:txBody>
      </p:sp>
      <p:sp>
        <p:nvSpPr>
          <p:cNvPr id="3" name="Subtitle 2"/>
          <p:cNvSpPr>
            <a:spLocks noGrp="1"/>
          </p:cNvSpPr>
          <p:nvPr>
            <p:ph type="subTitle" idx="1"/>
          </p:nvPr>
        </p:nvSpPr>
        <p:spPr/>
        <p:txBody>
          <a:bodyPr/>
          <a:lstStyle/>
          <a:p>
            <a:endParaRPr lang="es-CO"/>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58</a:t>
            </a:fld>
            <a:endParaRPr lang="es-CO">
              <a:solidFill>
                <a:prstClr val="black">
                  <a:tint val="75000"/>
                </a:prstClr>
              </a:solidFill>
            </a:endParaRPr>
          </a:p>
        </p:txBody>
      </p:sp>
    </p:spTree>
    <p:extLst>
      <p:ext uri="{BB962C8B-B14F-4D97-AF65-F5344CB8AC3E}">
        <p14:creationId xmlns:p14="http://schemas.microsoft.com/office/powerpoint/2010/main" val="2304077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Ressources Additionnelles</a:t>
            </a:r>
            <a:endParaRPr lang="es-CO" dirty="0"/>
          </a:p>
        </p:txBody>
      </p:sp>
      <p:sp>
        <p:nvSpPr>
          <p:cNvPr id="3" name="Content Placeholder 2"/>
          <p:cNvSpPr>
            <a:spLocks noGrp="1"/>
          </p:cNvSpPr>
          <p:nvPr>
            <p:ph idx="1"/>
          </p:nvPr>
        </p:nvSpPr>
        <p:spPr/>
        <p:txBody>
          <a:bodyPr>
            <a:normAutofit fontScale="92500" lnSpcReduction="10000"/>
          </a:bodyPr>
          <a:lstStyle/>
          <a:p>
            <a:r>
              <a:rPr lang="fr-FR" dirty="0" smtClean="0"/>
              <a:t>Consultation de la Table des Règlements (in </a:t>
            </a:r>
            <a:r>
              <a:rPr lang="fr-FR" dirty="0" err="1" smtClean="0"/>
              <a:t>Custodian</a:t>
            </a:r>
            <a:r>
              <a:rPr lang="fr-FR" dirty="0" smtClean="0"/>
              <a:t>)</a:t>
            </a:r>
          </a:p>
          <a:p>
            <a:r>
              <a:rPr lang="fr-FR" dirty="0" smtClean="0"/>
              <a:t>Table des Allocations de Logement</a:t>
            </a:r>
          </a:p>
          <a:p>
            <a:r>
              <a:rPr lang="fr-FR" dirty="0" smtClean="0"/>
              <a:t>Consultation des Règlements officielles du régime des prestations. </a:t>
            </a:r>
          </a:p>
          <a:p>
            <a:r>
              <a:rPr lang="fr-FR" dirty="0" smtClean="0"/>
              <a:t>Outil de recherche dans Excel</a:t>
            </a:r>
          </a:p>
          <a:p>
            <a:r>
              <a:rPr lang="fr-FR" dirty="0" smtClean="0"/>
              <a:t>Prochainement: Consultation sur le Web</a:t>
            </a:r>
            <a:endParaRPr lang="fr-FR"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59</a:t>
            </a:fld>
            <a:endParaRPr lang="es-CO">
              <a:solidFill>
                <a:prstClr val="black">
                  <a:tint val="75000"/>
                </a:prstClr>
              </a:solidFill>
            </a:endParaRPr>
          </a:p>
        </p:txBody>
      </p:sp>
    </p:spTree>
    <p:extLst>
      <p:ext uri="{BB962C8B-B14F-4D97-AF65-F5344CB8AC3E}">
        <p14:creationId xmlns:p14="http://schemas.microsoft.com/office/powerpoint/2010/main" val="2275355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2139702"/>
            <a:ext cx="4939208" cy="3291830"/>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107504" y="1635646"/>
            <a:ext cx="5328592" cy="3384375"/>
          </a:xfrm>
          <a:prstGeom prst="rect">
            <a:avLst/>
          </a:prstGeom>
        </p:spPr>
        <p:txBody>
          <a:bodyPr wrap="square">
            <a:normAutofit/>
          </a:bodyPr>
          <a:lstStyle/>
          <a:p>
            <a:pPr algn="just"/>
            <a:r>
              <a:rPr lang="fr-FR" sz="2000" dirty="0" smtClean="0"/>
              <a:t>De fournir de l’aide aux employés qui ont donnés leurs vies en service dans les territoires des </a:t>
            </a:r>
          </a:p>
          <a:p>
            <a:pPr algn="just"/>
            <a:r>
              <a:rPr lang="fr-FR" sz="2000" dirty="0" smtClean="0"/>
              <a:t>contributeurs, et pour fournir de l’aide à leurs </a:t>
            </a:r>
          </a:p>
          <a:p>
            <a:pPr algn="just"/>
            <a:r>
              <a:rPr lang="fr-FR" sz="2000" dirty="0" smtClean="0"/>
              <a:t>bénéficiaires (conjoints et/ou enfants).  Exclus      sont les parents, les frère et sœurs, les enfants   majeures et/ou mariés, et autres membres de la  famille qui ne sont pas candidats à recevoir les    prestations prévues pas ce Plan, qu’ils soient </a:t>
            </a:r>
          </a:p>
          <a:p>
            <a:pPr algn="just"/>
            <a:r>
              <a:rPr lang="fr-FR" sz="2000" dirty="0" smtClean="0"/>
              <a:t>totalement ou en partie dépendant sur un </a:t>
            </a:r>
          </a:p>
          <a:p>
            <a:pPr algn="just"/>
            <a:r>
              <a:rPr lang="fr-FR" sz="2000" dirty="0" smtClean="0"/>
              <a:t>participant du régime.   </a:t>
            </a:r>
            <a:endParaRPr lang="fr-FR" sz="2000" dirty="0"/>
          </a:p>
        </p:txBody>
      </p:sp>
      <p:grpSp>
        <p:nvGrpSpPr>
          <p:cNvPr id="7" name="6 Grupo"/>
          <p:cNvGrpSpPr/>
          <p:nvPr/>
        </p:nvGrpSpPr>
        <p:grpSpPr>
          <a:xfrm>
            <a:off x="107504" y="888122"/>
            <a:ext cx="6264695" cy="575639"/>
            <a:chOff x="0" y="9135"/>
            <a:chExt cx="6264695" cy="575639"/>
          </a:xfrm>
        </p:grpSpPr>
        <p:sp>
          <p:nvSpPr>
            <p:cNvPr id="8" name="7 Rectángulo redondeado"/>
            <p:cNvSpPr/>
            <p:nvPr/>
          </p:nvSpPr>
          <p:spPr>
            <a:xfrm>
              <a:off x="0" y="9135"/>
              <a:ext cx="6264695"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28100" y="37235"/>
              <a:ext cx="6208495"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dirty="0" smtClean="0"/>
                <a:t>OBJECTIF DUPLAN</a:t>
              </a:r>
              <a:endParaRPr lang="fr-FR" sz="2400" kern="1200" dirty="0"/>
            </a:p>
          </p:txBody>
        </p:sp>
      </p:grpSp>
    </p:spTree>
    <p:extLst>
      <p:ext uri="{BB962C8B-B14F-4D97-AF65-F5344CB8AC3E}">
        <p14:creationId xmlns:p14="http://schemas.microsoft.com/office/powerpoint/2010/main" val="18811135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41431" y="546259"/>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084168" y="2891780"/>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white"/>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60</a:t>
            </a:fld>
            <a:endParaRPr lang="es-CO">
              <a:solidFill>
                <a:prstClr val="black">
                  <a:tint val="75000"/>
                </a:prstClr>
              </a:solidFill>
            </a:endParaRPr>
          </a:p>
        </p:txBody>
      </p:sp>
    </p:spTree>
    <p:extLst>
      <p:ext uri="{BB962C8B-B14F-4D97-AF65-F5344CB8AC3E}">
        <p14:creationId xmlns:p14="http://schemas.microsoft.com/office/powerpoint/2010/main" val="3063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714" y="412607"/>
            <a:ext cx="5028572" cy="43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1771650"/>
            <a:ext cx="4953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smtClean="0">
                <a:solidFill>
                  <a:prstClr val="white"/>
                </a:solidFill>
              </a:rPr>
              <a:t>1) Entrez la gamme des valeurs de pourcentage du salaire que vous souhaitez afficher . </a:t>
            </a: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61</a:t>
            </a:fld>
            <a:endParaRPr lang="es-CO">
              <a:solidFill>
                <a:prstClr val="black">
                  <a:tint val="75000"/>
                </a:prstClr>
              </a:solidFill>
            </a:endParaRPr>
          </a:p>
        </p:txBody>
      </p:sp>
    </p:spTree>
    <p:extLst>
      <p:ext uri="{BB962C8B-B14F-4D97-AF65-F5344CB8AC3E}">
        <p14:creationId xmlns:p14="http://schemas.microsoft.com/office/powerpoint/2010/main" val="991851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5994" y="388561"/>
            <a:ext cx="5066286" cy="434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19400" y="1771650"/>
            <a:ext cx="4953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a:solidFill>
                  <a:prstClr val="white"/>
                </a:solidFill>
              </a:rPr>
              <a:t>2</a:t>
            </a:r>
            <a:r>
              <a:rPr lang="es-CO" sz="2000" b="1" dirty="0" smtClean="0">
                <a:solidFill>
                  <a:prstClr val="white"/>
                </a:solidFill>
              </a:rPr>
              <a:t>) Cliquez sur la table vide (au-dessous du mot ans) pour les données</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62</a:t>
            </a:fld>
            <a:endParaRPr lang="es-CO">
              <a:solidFill>
                <a:prstClr val="black">
                  <a:tint val="75000"/>
                </a:prstClr>
              </a:solidFill>
            </a:endParaRPr>
          </a:p>
        </p:txBody>
      </p:sp>
    </p:spTree>
    <p:extLst>
      <p:ext uri="{BB962C8B-B14F-4D97-AF65-F5344CB8AC3E}">
        <p14:creationId xmlns:p14="http://schemas.microsoft.com/office/powerpoint/2010/main" val="36024713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9994" y="419990"/>
            <a:ext cx="5022286" cy="4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0" y="400050"/>
            <a:ext cx="4876800" cy="62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smtClean="0">
                <a:solidFill>
                  <a:prstClr val="white"/>
                </a:solidFill>
              </a:rPr>
              <a:t>3) Examinez les données que vous voulez.</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63</a:t>
            </a:fld>
            <a:endParaRPr lang="es-CO">
              <a:solidFill>
                <a:prstClr val="black">
                  <a:tint val="75000"/>
                </a:prstClr>
              </a:solidFill>
            </a:endParaRPr>
          </a:p>
        </p:txBody>
      </p:sp>
    </p:spTree>
    <p:extLst>
      <p:ext uri="{BB962C8B-B14F-4D97-AF65-F5344CB8AC3E}">
        <p14:creationId xmlns:p14="http://schemas.microsoft.com/office/powerpoint/2010/main" val="16186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720" y="419990"/>
            <a:ext cx="5022286" cy="4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19872" y="646956"/>
            <a:ext cx="5554960" cy="62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a:solidFill>
                  <a:prstClr val="white"/>
                </a:solidFill>
              </a:rPr>
              <a:t>4</a:t>
            </a:r>
            <a:r>
              <a:rPr lang="es-CO" sz="2000" b="1" dirty="0" smtClean="0">
                <a:solidFill>
                  <a:prstClr val="white"/>
                </a:solidFill>
              </a:rPr>
              <a:t>) Vous pouvez également cliquer sur l’onglet de support conjoint pour voir cette information aussi. </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64</a:t>
            </a:fld>
            <a:endParaRPr lang="es-CO">
              <a:solidFill>
                <a:prstClr val="black">
                  <a:tint val="75000"/>
                </a:prstClr>
              </a:solidFill>
            </a:endParaRPr>
          </a:p>
        </p:txBody>
      </p:sp>
    </p:spTree>
    <p:extLst>
      <p:ext uri="{BB962C8B-B14F-4D97-AF65-F5344CB8AC3E}">
        <p14:creationId xmlns:p14="http://schemas.microsoft.com/office/powerpoint/2010/main" val="40339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CO" dirty="0">
                <a:solidFill>
                  <a:prstClr val="black"/>
                </a:solidFill>
              </a:rPr>
              <a:t>Table des Allocations de </a:t>
            </a:r>
            <a:r>
              <a:rPr lang="es-CO" dirty="0" smtClean="0">
                <a:solidFill>
                  <a:prstClr val="black"/>
                </a:solidFill>
              </a:rPr>
              <a:t>Logement</a:t>
            </a:r>
            <a:endParaRPr lang="es-CO" dirty="0"/>
          </a:p>
        </p:txBody>
      </p:sp>
      <p:sp>
        <p:nvSpPr>
          <p:cNvPr id="4" name="Content Placeholder 3"/>
          <p:cNvSpPr>
            <a:spLocks noGrp="1"/>
          </p:cNvSpPr>
          <p:nvPr>
            <p:ph idx="1"/>
          </p:nvPr>
        </p:nvSpPr>
        <p:spPr/>
        <p:txBody>
          <a:bodyPr/>
          <a:lstStyle/>
          <a:p>
            <a:r>
              <a:rPr lang="fr-FR" dirty="0" smtClean="0"/>
              <a:t>Dans le menu principal de </a:t>
            </a:r>
            <a:r>
              <a:rPr lang="fr-FR" dirty="0" err="1" smtClean="0"/>
              <a:t>Custodian</a:t>
            </a:r>
            <a:r>
              <a:rPr lang="fr-FR" dirty="0" smtClean="0"/>
              <a:t>, il existe une commande pour ouvrir la table des allocations de logement qui est disponible</a:t>
            </a:r>
            <a:r>
              <a:rPr lang="es-CO" dirty="0" smtClean="0"/>
              <a:t>. </a:t>
            </a:r>
            <a:endParaRPr lang="es-CO" dirty="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65</a:t>
            </a:fld>
            <a:endParaRPr lang="es-CO">
              <a:solidFill>
                <a:prstClr val="black">
                  <a:tint val="75000"/>
                </a:prstClr>
              </a:solidFill>
            </a:endParaRPr>
          </a:p>
        </p:txBody>
      </p:sp>
    </p:spTree>
    <p:extLst>
      <p:ext uri="{BB962C8B-B14F-4D97-AF65-F5344CB8AC3E}">
        <p14:creationId xmlns:p14="http://schemas.microsoft.com/office/powerpoint/2010/main" val="225543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546259"/>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5724128" y="3179812"/>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66</a:t>
            </a:fld>
            <a:endParaRPr lang="es-CO">
              <a:solidFill>
                <a:prstClr val="black">
                  <a:tint val="75000"/>
                </a:prstClr>
              </a:solidFill>
            </a:endParaRPr>
          </a:p>
        </p:txBody>
      </p:sp>
    </p:spTree>
    <p:extLst>
      <p:ext uri="{BB962C8B-B14F-4D97-AF65-F5344CB8AC3E}">
        <p14:creationId xmlns:p14="http://schemas.microsoft.com/office/powerpoint/2010/main" val="22718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67</a:t>
            </a:fld>
            <a:endParaRPr lang="es-CO">
              <a:solidFill>
                <a:prstClr val="black">
                  <a:tint val="75000"/>
                </a:prstClr>
              </a:solidFill>
            </a:endParaRP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0" y="646511"/>
            <a:ext cx="4572000" cy="385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Callout 5"/>
          <p:cNvSpPr/>
          <p:nvPr/>
        </p:nvSpPr>
        <p:spPr>
          <a:xfrm>
            <a:off x="4724400" y="1407319"/>
            <a:ext cx="2362200" cy="2000250"/>
          </a:xfrm>
          <a:prstGeom prst="upArrowCallout">
            <a:avLst>
              <a:gd name="adj1" fmla="val 25000"/>
              <a:gd name="adj2" fmla="val 25000"/>
              <a:gd name="adj3" fmla="val 21774"/>
              <a:gd name="adj4" fmla="val 649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fr-FR" sz="2000" b="1" dirty="0" smtClean="0">
                <a:solidFill>
                  <a:prstClr val="white"/>
                </a:solidFill>
              </a:rPr>
              <a:t>Cliquez pour </a:t>
            </a:r>
            <a:r>
              <a:rPr lang="fr-FR" sz="2000" b="1" dirty="0" err="1" smtClean="0">
                <a:solidFill>
                  <a:prstClr val="white"/>
                </a:solidFill>
              </a:rPr>
              <a:t>selectionner</a:t>
            </a:r>
            <a:r>
              <a:rPr lang="fr-FR" sz="2000" b="1" dirty="0" smtClean="0">
                <a:solidFill>
                  <a:prstClr val="white"/>
                </a:solidFill>
              </a:rPr>
              <a:t> l’option générale</a:t>
            </a:r>
          </a:p>
        </p:txBody>
      </p:sp>
      <p:sp>
        <p:nvSpPr>
          <p:cNvPr id="10" name="TextBox 9"/>
          <p:cNvSpPr txBox="1"/>
          <p:nvPr/>
        </p:nvSpPr>
        <p:spPr>
          <a:xfrm>
            <a:off x="197673" y="171451"/>
            <a:ext cx="8851078" cy="307777"/>
          </a:xfrm>
          <a:prstGeom prst="rect">
            <a:avLst/>
          </a:prstGeom>
          <a:noFill/>
        </p:spPr>
        <p:txBody>
          <a:bodyPr wrap="square" rtlCol="0">
            <a:spAutoFit/>
          </a:bodyPr>
          <a:lstStyle/>
          <a:p>
            <a:pPr algn="r" latinLnBrk="0"/>
            <a:r>
              <a:rPr lang="es-CO" sz="1400" b="1" i="1" dirty="0">
                <a:solidFill>
                  <a:prstClr val="black"/>
                </a:solidFill>
              </a:rPr>
              <a:t>Table des Allocations de Logement</a:t>
            </a:r>
          </a:p>
        </p:txBody>
      </p:sp>
    </p:spTree>
    <p:extLst>
      <p:ext uri="{BB962C8B-B14F-4D97-AF65-F5344CB8AC3E}">
        <p14:creationId xmlns:p14="http://schemas.microsoft.com/office/powerpoint/2010/main" val="36637404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68</a:t>
            </a:fld>
            <a:endParaRPr lang="es-CO">
              <a:solidFill>
                <a:prstClr val="black">
                  <a:tint val="75000"/>
                </a:prstClr>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62191" y="642938"/>
            <a:ext cx="46196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Table des Allocations de Logement</a:t>
            </a:r>
            <a:endParaRPr lang="es-CO" sz="1400" b="1" i="1" dirty="0">
              <a:solidFill>
                <a:prstClr val="black"/>
              </a:solidFill>
            </a:endParaRPr>
          </a:p>
        </p:txBody>
      </p:sp>
    </p:spTree>
    <p:extLst>
      <p:ext uri="{BB962C8B-B14F-4D97-AF65-F5344CB8AC3E}">
        <p14:creationId xmlns:p14="http://schemas.microsoft.com/office/powerpoint/2010/main" val="21255910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8"/>
            <a:ext cx="8229600" cy="1357659"/>
          </a:xfrm>
        </p:spPr>
        <p:txBody>
          <a:bodyPr>
            <a:normAutofit fontScale="90000"/>
          </a:bodyPr>
          <a:lstStyle/>
          <a:p>
            <a:r>
              <a:rPr lang="fr-FR" dirty="0" smtClean="0"/>
              <a:t>Consultation des Régulations du Régime des Prestations </a:t>
            </a:r>
            <a:endParaRPr lang="fr-FR" dirty="0"/>
          </a:p>
        </p:txBody>
      </p:sp>
      <p:sp>
        <p:nvSpPr>
          <p:cNvPr id="4" name="Content Placeholder 3"/>
          <p:cNvSpPr>
            <a:spLocks noGrp="1"/>
          </p:cNvSpPr>
          <p:nvPr>
            <p:ph idx="1"/>
          </p:nvPr>
        </p:nvSpPr>
        <p:spPr>
          <a:xfrm>
            <a:off x="467544" y="1563638"/>
            <a:ext cx="8229600" cy="3394472"/>
          </a:xfrm>
        </p:spPr>
        <p:txBody>
          <a:bodyPr/>
          <a:lstStyle/>
          <a:p>
            <a:r>
              <a:rPr lang="fr-FR" dirty="0" smtClean="0"/>
              <a:t>Dans </a:t>
            </a:r>
            <a:r>
              <a:rPr lang="fr-FR" dirty="0" err="1" smtClean="0"/>
              <a:t>Custodian</a:t>
            </a:r>
            <a:r>
              <a:rPr lang="fr-FR" dirty="0" smtClean="0"/>
              <a:t>, on a accès à la dernière version des règlementations du régime de prestation voté par le Conseil de la Division. </a:t>
            </a:r>
          </a:p>
          <a:p>
            <a:r>
              <a:rPr lang="fr-FR" dirty="0" smtClean="0"/>
              <a:t>Aussi à partir du site Web de </a:t>
            </a:r>
            <a:r>
              <a:rPr lang="fr-FR" dirty="0" err="1" smtClean="0"/>
              <a:t>Custodian</a:t>
            </a:r>
            <a:r>
              <a:rPr lang="fr-FR" dirty="0" smtClean="0"/>
              <a:t>, on peut télécharger une version PDF de ces règlements </a:t>
            </a:r>
            <a:r>
              <a:rPr lang="es-CO" dirty="0" smtClean="0"/>
              <a:t>.</a:t>
            </a:r>
            <a:endParaRPr lang="es-CO" dirty="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69</a:t>
            </a:fld>
            <a:endParaRPr lang="es-CO" dirty="0">
              <a:solidFill>
                <a:prstClr val="black">
                  <a:tint val="75000"/>
                </a:prstClr>
              </a:solidFill>
            </a:endParaRPr>
          </a:p>
        </p:txBody>
      </p:sp>
    </p:spTree>
    <p:extLst>
      <p:ext uri="{BB962C8B-B14F-4D97-AF65-F5344CB8AC3E}">
        <p14:creationId xmlns:p14="http://schemas.microsoft.com/office/powerpoint/2010/main" val="288309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211960" y="2211710"/>
            <a:ext cx="4752528" cy="523220"/>
          </a:xfrm>
          <a:prstGeom prst="rect">
            <a:avLst/>
          </a:prstGeom>
          <a:noFill/>
          <a:ln w="9525">
            <a:noFill/>
            <a:miter lim="800000"/>
            <a:headEnd/>
            <a:tailEnd/>
          </a:ln>
        </p:spPr>
        <p:txBody>
          <a:bodyPr wrap="square" lIns="144000" tIns="0" rIns="144000" bIns="0">
            <a:spAutoFit/>
          </a:bodyPr>
          <a:lstStyle/>
          <a:p>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APERÇU GÉNÉRALE </a:t>
            </a:r>
            <a:r>
              <a:rPr lang="en-US" altLang="ko-KR" sz="3400" b="1" dirty="0" smtClean="0">
                <a:solidFill>
                  <a:prstClr val="black"/>
                </a:solidFill>
                <a:latin typeface="Arial" pitchFamily="34" charset="0"/>
                <a:cs typeface="Arial" pitchFamily="34" charset="0"/>
              </a:rPr>
              <a:t> </a:t>
            </a:r>
          </a:p>
        </p:txBody>
      </p:sp>
      <p:sp>
        <p:nvSpPr>
          <p:cNvPr id="5" name="4 CuadroTexto"/>
          <p:cNvSpPr txBox="1"/>
          <p:nvPr/>
        </p:nvSpPr>
        <p:spPr>
          <a:xfrm>
            <a:off x="5364088" y="3100582"/>
            <a:ext cx="3618656"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7"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68" y="1215775"/>
            <a:ext cx="6559199" cy="3933322"/>
          </a:xfrm>
          <a:prstGeom prst="rect">
            <a:avLst/>
          </a:prstGeom>
        </p:spPr>
      </p:pic>
    </p:spTree>
    <p:extLst>
      <p:ext uri="{BB962C8B-B14F-4D97-AF65-F5344CB8AC3E}">
        <p14:creationId xmlns:p14="http://schemas.microsoft.com/office/powerpoint/2010/main" val="2756549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9423" y="555526"/>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6019800" y="3683868"/>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70</a:t>
            </a:fld>
            <a:endParaRPr lang="es-CO">
              <a:solidFill>
                <a:prstClr val="black">
                  <a:tint val="75000"/>
                </a:prstClr>
              </a:solidFill>
            </a:endParaRPr>
          </a:p>
        </p:txBody>
      </p:sp>
    </p:spTree>
    <p:extLst>
      <p:ext uri="{BB962C8B-B14F-4D97-AF65-F5344CB8AC3E}">
        <p14:creationId xmlns:p14="http://schemas.microsoft.com/office/powerpoint/2010/main" val="3195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smtClean="0"/>
              <a:t>Menu de Règlements</a:t>
            </a:r>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71</a:t>
            </a:fld>
            <a:endParaRPr lang="es-CO">
              <a:solidFill>
                <a:prstClr val="black">
                  <a:tint val="75000"/>
                </a:prstClr>
              </a:solidFill>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3" y="1543051"/>
            <a:ext cx="6467475" cy="295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rot="10800000">
            <a:off x="6842590" y="3075806"/>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Tree>
    <p:extLst>
      <p:ext uri="{BB962C8B-B14F-4D97-AF65-F5344CB8AC3E}">
        <p14:creationId xmlns:p14="http://schemas.microsoft.com/office/powerpoint/2010/main" val="51981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7" y="208588"/>
            <a:ext cx="6970956" cy="476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72</a:t>
            </a:fld>
            <a:endParaRPr lang="es-CO">
              <a:solidFill>
                <a:prstClr val="black">
                  <a:tint val="75000"/>
                </a:prstClr>
              </a:solidFill>
            </a:endParaRPr>
          </a:p>
        </p:txBody>
      </p:sp>
    </p:spTree>
    <p:extLst>
      <p:ext uri="{BB962C8B-B14F-4D97-AF65-F5344CB8AC3E}">
        <p14:creationId xmlns:p14="http://schemas.microsoft.com/office/powerpoint/2010/main" val="15626719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CO" dirty="0" smtClean="0"/>
              <a:t>Comment obtenir l’Outil</a:t>
            </a:r>
            <a:endParaRPr lang="es-CO" dirty="0"/>
          </a:p>
        </p:txBody>
      </p:sp>
      <p:sp>
        <p:nvSpPr>
          <p:cNvPr id="3" name="Subtitle 2"/>
          <p:cNvSpPr>
            <a:spLocks noGrp="1"/>
          </p:cNvSpPr>
          <p:nvPr>
            <p:ph type="subTitle" idx="1"/>
          </p:nvPr>
        </p:nvSpPr>
        <p:spPr/>
        <p:txBody>
          <a:bodyPr/>
          <a:lstStyle/>
          <a:p>
            <a:endParaRPr lang="es-CO"/>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73</a:t>
            </a:fld>
            <a:endParaRPr lang="es-CO">
              <a:solidFill>
                <a:prstClr val="black">
                  <a:tint val="75000"/>
                </a:prstClr>
              </a:solidFill>
            </a:endParaRPr>
          </a:p>
        </p:txBody>
      </p:sp>
    </p:spTree>
    <p:extLst>
      <p:ext uri="{BB962C8B-B14F-4D97-AF65-F5344CB8AC3E}">
        <p14:creationId xmlns:p14="http://schemas.microsoft.com/office/powerpoint/2010/main" val="37545811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Commen obtenir l’Outil </a:t>
            </a:r>
            <a:endParaRPr lang="es-CO" dirty="0"/>
          </a:p>
        </p:txBody>
      </p:sp>
      <p:sp>
        <p:nvSpPr>
          <p:cNvPr id="3" name="Content Placeholder 2"/>
          <p:cNvSpPr>
            <a:spLocks noGrp="1"/>
          </p:cNvSpPr>
          <p:nvPr>
            <p:ph idx="1"/>
          </p:nvPr>
        </p:nvSpPr>
        <p:spPr/>
        <p:txBody>
          <a:bodyPr>
            <a:normAutofit fontScale="92500"/>
          </a:bodyPr>
          <a:lstStyle/>
          <a:p>
            <a:pPr marL="0" indent="0">
              <a:buNone/>
            </a:pPr>
            <a:r>
              <a:rPr lang="fr-FR" dirty="0" smtClean="0"/>
              <a:t>Entrez sur le moteur de recherche le site Web suivant:</a:t>
            </a:r>
          </a:p>
          <a:p>
            <a:pPr marL="0" indent="0">
              <a:buNone/>
            </a:pPr>
            <a:endParaRPr lang="fr-FR" dirty="0" smtClean="0"/>
          </a:p>
          <a:p>
            <a:pPr marL="0" indent="0">
              <a:buNone/>
            </a:pPr>
            <a:r>
              <a:rPr lang="es-CO" dirty="0">
                <a:hlinkClick r:id="rId2"/>
              </a:rPr>
              <a:t>https://</a:t>
            </a:r>
            <a:r>
              <a:rPr lang="es-CO" dirty="0" smtClean="0">
                <a:hlinkClick r:id="rId2"/>
              </a:rPr>
              <a:t>tesoreria.interamerica.org/CustodianFR</a:t>
            </a:r>
            <a:endParaRPr lang="es-CO" dirty="0" smtClean="0"/>
          </a:p>
          <a:p>
            <a:pPr marL="0" indent="0">
              <a:buNone/>
            </a:pPr>
            <a:endParaRPr lang="fr-FR" dirty="0" smtClean="0"/>
          </a:p>
          <a:p>
            <a:pPr marL="0" indent="0">
              <a:buNone/>
            </a:pPr>
            <a:r>
              <a:rPr lang="fr-FR" dirty="0" smtClean="0"/>
              <a:t>Suivez les instructions pour télécharger le logiciel.</a:t>
            </a:r>
            <a:endParaRPr lang="fr-FR"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74</a:t>
            </a:fld>
            <a:endParaRPr lang="es-CO">
              <a:solidFill>
                <a:prstClr val="black">
                  <a:tint val="75000"/>
                </a:prstClr>
              </a:solidFill>
            </a:endParaRPr>
          </a:p>
        </p:txBody>
      </p:sp>
    </p:spTree>
    <p:extLst>
      <p:ext uri="{BB962C8B-B14F-4D97-AF65-F5344CB8AC3E}">
        <p14:creationId xmlns:p14="http://schemas.microsoft.com/office/powerpoint/2010/main" val="27753235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9633" y="86725"/>
            <a:ext cx="6646126" cy="500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75</a:t>
            </a:fld>
            <a:endParaRPr lang="es-CO">
              <a:solidFill>
                <a:prstClr val="black">
                  <a:tint val="75000"/>
                </a:prstClr>
              </a:solidFill>
            </a:endParaRPr>
          </a:p>
        </p:txBody>
      </p:sp>
    </p:spTree>
    <p:extLst>
      <p:ext uri="{BB962C8B-B14F-4D97-AF65-F5344CB8AC3E}">
        <p14:creationId xmlns:p14="http://schemas.microsoft.com/office/powerpoint/2010/main" val="13598364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CO" dirty="0" smtClean="0"/>
              <a:t>Ressources dans Excel</a:t>
            </a:r>
            <a:endParaRPr lang="es-CO" dirty="0"/>
          </a:p>
        </p:txBody>
      </p:sp>
      <p:sp>
        <p:nvSpPr>
          <p:cNvPr id="4" name="Subtitle 3"/>
          <p:cNvSpPr>
            <a:spLocks noGrp="1"/>
          </p:cNvSpPr>
          <p:nvPr>
            <p:ph type="subTitle" idx="1"/>
          </p:nvPr>
        </p:nvSpPr>
        <p:spPr/>
        <p:txBody>
          <a:bodyPr/>
          <a:lstStyle/>
          <a:p>
            <a:endParaRPr lang="es-CO"/>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76</a:t>
            </a:fld>
            <a:endParaRPr lang="es-CO">
              <a:solidFill>
                <a:prstClr val="black">
                  <a:tint val="75000"/>
                </a:prstClr>
              </a:solidFill>
            </a:endParaRPr>
          </a:p>
        </p:txBody>
      </p:sp>
    </p:spTree>
    <p:extLst>
      <p:ext uri="{BB962C8B-B14F-4D97-AF65-F5344CB8AC3E}">
        <p14:creationId xmlns:p14="http://schemas.microsoft.com/office/powerpoint/2010/main" val="1064937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Outil de Consultation dansExcel</a:t>
            </a:r>
            <a:endParaRPr lang="es-CO" dirty="0"/>
          </a:p>
        </p:txBody>
      </p:sp>
      <p:sp>
        <p:nvSpPr>
          <p:cNvPr id="3" name="Content Placeholder 2"/>
          <p:cNvSpPr>
            <a:spLocks noGrp="1"/>
          </p:cNvSpPr>
          <p:nvPr>
            <p:ph idx="1"/>
          </p:nvPr>
        </p:nvSpPr>
        <p:spPr>
          <a:xfrm>
            <a:off x="457200" y="1200150"/>
            <a:ext cx="8229600" cy="3819871"/>
          </a:xfrm>
        </p:spPr>
        <p:txBody>
          <a:bodyPr>
            <a:noAutofit/>
          </a:bodyPr>
          <a:lstStyle/>
          <a:p>
            <a:r>
              <a:rPr lang="es-CO" sz="2800" dirty="0" smtClean="0"/>
              <a:t>Nous avons un simple fichier interactive de Excel, qui nous permet de trouver les valeurs des avantages simplement en plaçant les paramètres. </a:t>
            </a:r>
          </a:p>
          <a:p>
            <a:r>
              <a:rPr lang="es-CO" sz="2800" dirty="0" smtClean="0"/>
              <a:t>Vous pouvez aussi trouver dans le fichier la table des réglementations .</a:t>
            </a:r>
          </a:p>
          <a:p>
            <a:r>
              <a:rPr lang="es-CO" sz="2800" dirty="0" smtClean="0"/>
              <a:t>Il ne permet pas de faire des exceptions ou des bifurcations mais au moins il donne les valeurs du facteur de pension et aides de base .</a:t>
            </a: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77</a:t>
            </a:fld>
            <a:endParaRPr lang="es-CO">
              <a:solidFill>
                <a:prstClr val="black">
                  <a:tint val="75000"/>
                </a:prstClr>
              </a:solidFill>
            </a:endParaRPr>
          </a:p>
        </p:txBody>
      </p:sp>
    </p:spTree>
    <p:extLst>
      <p:ext uri="{BB962C8B-B14F-4D97-AF65-F5344CB8AC3E}">
        <p14:creationId xmlns:p14="http://schemas.microsoft.com/office/powerpoint/2010/main" val="41987644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7889" y="483518"/>
            <a:ext cx="84105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78</a:t>
            </a:fld>
            <a:endParaRPr lang="es-CO">
              <a:solidFill>
                <a:prstClr val="black">
                  <a:tint val="75000"/>
                </a:prstClr>
              </a:solidFill>
            </a:endParaRPr>
          </a:p>
        </p:txBody>
      </p:sp>
      <p:sp>
        <p:nvSpPr>
          <p:cNvPr id="13" name="TextBox 12"/>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Resources in Excel</a:t>
            </a:r>
            <a:endParaRPr lang="es-CO" sz="1400" b="1" i="1" dirty="0">
              <a:solidFill>
                <a:prstClr val="black"/>
              </a:solidFill>
            </a:endParaRPr>
          </a:p>
        </p:txBody>
      </p:sp>
      <p:sp>
        <p:nvSpPr>
          <p:cNvPr id="12" name="TextBox 11"/>
          <p:cNvSpPr txBox="1"/>
          <p:nvPr/>
        </p:nvSpPr>
        <p:spPr>
          <a:xfrm>
            <a:off x="3563888" y="1851670"/>
            <a:ext cx="4392489" cy="267131"/>
          </a:xfrm>
          <a:prstGeom prst="rect">
            <a:avLst/>
          </a:prstGeom>
          <a:solidFill>
            <a:schemeClr val="bg1"/>
          </a:solidFill>
        </p:spPr>
        <p:txBody>
          <a:bodyPr wrap="square" lIns="66429" tIns="33214" rIns="66429" bIns="33214" rtlCol="0">
            <a:spAutoFit/>
          </a:bodyPr>
          <a:lstStyle/>
          <a:p>
            <a:r>
              <a:rPr lang="fr-FR" dirty="0" smtClean="0"/>
              <a:t>Modifiez les valeurs dans les cellules bleues …</a:t>
            </a:r>
            <a:endParaRPr lang="fr-FR" dirty="0"/>
          </a:p>
        </p:txBody>
      </p:sp>
      <p:sp>
        <p:nvSpPr>
          <p:cNvPr id="14" name="TextBox 13"/>
          <p:cNvSpPr txBox="1"/>
          <p:nvPr/>
        </p:nvSpPr>
        <p:spPr>
          <a:xfrm>
            <a:off x="2339750" y="843558"/>
            <a:ext cx="6336705" cy="344076"/>
          </a:xfrm>
          <a:prstGeom prst="rect">
            <a:avLst/>
          </a:prstGeom>
          <a:solidFill>
            <a:srgbClr val="FFFF00"/>
          </a:solidFill>
        </p:spPr>
        <p:txBody>
          <a:bodyPr wrap="square" lIns="66429" tIns="33214" rIns="66429" bIns="33214" rtlCol="0">
            <a:spAutoFit/>
          </a:bodyPr>
          <a:lstStyle/>
          <a:p>
            <a:pPr algn="ctr"/>
            <a:r>
              <a:rPr lang="en-US" b="1" dirty="0"/>
              <a:t>CALCULER LE FACTEUR DE PENSION ET SUPPORT DE CONJOINTS</a:t>
            </a:r>
          </a:p>
        </p:txBody>
      </p:sp>
    </p:spTree>
    <p:extLst>
      <p:ext uri="{BB962C8B-B14F-4D97-AF65-F5344CB8AC3E}">
        <p14:creationId xmlns:p14="http://schemas.microsoft.com/office/powerpoint/2010/main" val="16637949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79</a:t>
            </a:fld>
            <a:endParaRPr lang="es-CO">
              <a:solidFill>
                <a:prstClr val="black">
                  <a:tint val="75000"/>
                </a:prstClr>
              </a:solidFill>
            </a:endParaRPr>
          </a:p>
        </p:txBody>
      </p:sp>
      <p:sp>
        <p:nvSpPr>
          <p:cNvPr id="4" name="TextBox 3"/>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Resources in Excel</a:t>
            </a:r>
            <a:endParaRPr lang="es-CO" sz="1400" b="1" i="1" dirty="0">
              <a:solidFill>
                <a:prstClr val="black"/>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9575" y="483518"/>
            <a:ext cx="83248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39750" y="843558"/>
            <a:ext cx="6264697" cy="344076"/>
          </a:xfrm>
          <a:prstGeom prst="rect">
            <a:avLst/>
          </a:prstGeom>
          <a:solidFill>
            <a:srgbClr val="FFFF00"/>
          </a:solidFill>
        </p:spPr>
        <p:txBody>
          <a:bodyPr wrap="square" lIns="66429" tIns="33214" rIns="66429" bIns="33214" rtlCol="0">
            <a:spAutoFit/>
          </a:bodyPr>
          <a:lstStyle/>
          <a:p>
            <a:pPr algn="ctr"/>
            <a:r>
              <a:rPr lang="en-US" b="1" dirty="0"/>
              <a:t>CALCULER LE FACTEUR DE PENSION ET SUPPORT DE CONJOINTS</a:t>
            </a:r>
          </a:p>
        </p:txBody>
      </p:sp>
      <p:sp>
        <p:nvSpPr>
          <p:cNvPr id="13" name="TextBox 12"/>
          <p:cNvSpPr txBox="1"/>
          <p:nvPr/>
        </p:nvSpPr>
        <p:spPr>
          <a:xfrm>
            <a:off x="3779912" y="2576347"/>
            <a:ext cx="4752533" cy="344076"/>
          </a:xfrm>
          <a:prstGeom prst="rect">
            <a:avLst/>
          </a:prstGeom>
          <a:solidFill>
            <a:schemeClr val="bg1"/>
          </a:solidFill>
        </p:spPr>
        <p:txBody>
          <a:bodyPr wrap="square" lIns="66429" tIns="33214" rIns="66429" bIns="33214" rtlCol="0">
            <a:spAutoFit/>
          </a:bodyPr>
          <a:lstStyle/>
          <a:p>
            <a:r>
              <a:rPr lang="fr-FR" dirty="0" smtClean="0"/>
              <a:t>… Et obtenez les résultats dans les cellules vertes </a:t>
            </a:r>
            <a:endParaRPr lang="fr-FR" dirty="0"/>
          </a:p>
        </p:txBody>
      </p:sp>
    </p:spTree>
    <p:extLst>
      <p:ext uri="{BB962C8B-B14F-4D97-AF65-F5344CB8AC3E}">
        <p14:creationId xmlns:p14="http://schemas.microsoft.com/office/powerpoint/2010/main" val="1677274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01" y="2427734"/>
            <a:ext cx="3870430" cy="2520280"/>
          </a:xfrm>
          <a:prstGeom prst="rect">
            <a:avLst/>
          </a:prstGeom>
        </p:spPr>
      </p:pic>
      <p:graphicFrame>
        <p:nvGraphicFramePr>
          <p:cNvPr id="7" name="6 Diagrama"/>
          <p:cNvGraphicFramePr/>
          <p:nvPr>
            <p:extLst>
              <p:ext uri="{D42A27DB-BD31-4B8C-83A1-F6EECF244321}">
                <p14:modId xmlns:p14="http://schemas.microsoft.com/office/powerpoint/2010/main" val="3575558906"/>
              </p:ext>
            </p:extLst>
          </p:nvPr>
        </p:nvGraphicFramePr>
        <p:xfrm>
          <a:off x="181466" y="0"/>
          <a:ext cx="5974709" cy="156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a:xfrm>
            <a:off x="3707904" y="1707654"/>
            <a:ext cx="5140574" cy="3119214"/>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nSpc>
                <a:spcPct val="150000"/>
              </a:lnSpc>
            </a:pP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Année 2003– Avant et après</a:t>
            </a:r>
          </a:p>
          <a:p>
            <a:pPr>
              <a:lnSpc>
                <a:spcPct val="150000"/>
              </a:lnSpc>
            </a:pPr>
            <a:r>
              <a:rPr lang="fr-FR" sz="1800" dirty="0" smtClean="0">
                <a:solidFill>
                  <a:srgbClr val="FF0000"/>
                </a:solidFill>
                <a:effectLst>
                  <a:outerShdw blurRad="38100" dist="38100" dir="2700000" algn="tl">
                    <a:srgbClr val="000000">
                      <a:alpha val="43137"/>
                    </a:srgbClr>
                  </a:outerShdw>
                </a:effectLst>
                <a:latin typeface="Microsoft PhagsPa" panose="020B0502040204020203" pitchFamily="34" charset="0"/>
                <a:cs typeface="Arial" pitchFamily="34" charset="0"/>
              </a:rPr>
              <a:t>24  </a:t>
            </a: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Organisations possédant un solde du fonds</a:t>
            </a:r>
          </a:p>
          <a:p>
            <a:pPr>
              <a:lnSpc>
                <a:spcPct val="150000"/>
              </a:lnSpc>
            </a:pPr>
            <a:r>
              <a:rPr lang="fr-FR" sz="1800" dirty="0" smtClean="0">
                <a:solidFill>
                  <a:srgbClr val="FF0000"/>
                </a:solidFill>
                <a:effectLst>
                  <a:outerShdw blurRad="38100" dist="38100" dir="2700000" algn="tl">
                    <a:srgbClr val="000000">
                      <a:alpha val="43137"/>
                    </a:srgbClr>
                  </a:outerShdw>
                </a:effectLst>
                <a:latin typeface="Microsoft PhagsPa" panose="020B0502040204020203" pitchFamily="34" charset="0"/>
                <a:cs typeface="Arial" pitchFamily="34" charset="0"/>
              </a:rPr>
              <a:t>1200 </a:t>
            </a: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D’organisations contribuant</a:t>
            </a:r>
          </a:p>
          <a:p>
            <a:pPr>
              <a:lnSpc>
                <a:spcPct val="150000"/>
              </a:lnSpc>
            </a:pP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États financiers pour chaque solde de fonds</a:t>
            </a:r>
          </a:p>
          <a:p>
            <a:pPr>
              <a:lnSpc>
                <a:spcPct val="150000"/>
              </a:lnSpc>
            </a:pPr>
            <a:r>
              <a:rPr lang="fr-FR" sz="1800" dirty="0" smtClean="0">
                <a:solidFill>
                  <a:srgbClr val="FF0000"/>
                </a:solidFill>
                <a:effectLst>
                  <a:outerShdw blurRad="38100" dist="38100" dir="2700000" algn="tl">
                    <a:srgbClr val="000000">
                      <a:alpha val="43137"/>
                    </a:srgbClr>
                  </a:outerShdw>
                </a:effectLst>
                <a:latin typeface="Microsoft PhagsPa" panose="020B0502040204020203" pitchFamily="34" charset="0"/>
                <a:cs typeface="Arial" pitchFamily="34" charset="0"/>
              </a:rPr>
              <a:t>2800</a:t>
            </a:r>
            <a:r>
              <a:rPr lang="fr-FR" sz="1800" dirty="0" smtClean="0">
                <a:effectLst>
                  <a:outerShdw blurRad="38100" dist="38100" dir="2700000" algn="tl">
                    <a:srgbClr val="000000">
                      <a:alpha val="43137"/>
                    </a:srgbClr>
                  </a:outerShdw>
                </a:effectLst>
                <a:latin typeface="Microsoft PhagsPa" panose="020B0502040204020203" pitchFamily="34" charset="0"/>
                <a:cs typeface="Arial" pitchFamily="34" charset="0"/>
              </a:rPr>
              <a:t> </a:t>
            </a: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Participants–depuis Décembre 2015</a:t>
            </a:r>
          </a:p>
          <a:p>
            <a:pPr>
              <a:lnSpc>
                <a:spcPct val="150000"/>
              </a:lnSpc>
            </a:pP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180 à 200 nouveau participant chaque année</a:t>
            </a:r>
            <a:r>
              <a:rPr lang="fr-FR" sz="2000" dirty="0" smtClean="0">
                <a:solidFill>
                  <a:schemeClr val="tx1">
                    <a:lumMod val="65000"/>
                    <a:lumOff val="35000"/>
                  </a:schemeClr>
                </a:solidFill>
                <a:latin typeface="Arial" pitchFamily="34" charset="0"/>
                <a:cs typeface="Arial" pitchFamily="34" charset="0"/>
              </a:rPr>
              <a:t>.</a:t>
            </a: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marL="0" indent="0">
              <a:lnSpc>
                <a:spcPct val="150000"/>
              </a:lnSpc>
              <a:buNone/>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p:txBody>
      </p:sp>
    </p:spTree>
    <p:extLst>
      <p:ext uri="{BB962C8B-B14F-4D97-AF65-F5344CB8AC3E}">
        <p14:creationId xmlns:p14="http://schemas.microsoft.com/office/powerpoint/2010/main" val="3888159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CO" dirty="0" smtClean="0"/>
              <a:t>Table des Allocations de Logement</a:t>
            </a:r>
            <a:endParaRPr lang="es-CO" dirty="0"/>
          </a:p>
        </p:txBody>
      </p:sp>
      <p:sp>
        <p:nvSpPr>
          <p:cNvPr id="4" name="Content Placeholder 3"/>
          <p:cNvSpPr>
            <a:spLocks noGrp="1"/>
          </p:cNvSpPr>
          <p:nvPr>
            <p:ph sz="half" idx="1"/>
          </p:nvPr>
        </p:nvSpPr>
        <p:spPr/>
        <p:txBody>
          <a:bodyPr/>
          <a:lstStyle/>
          <a:p>
            <a:r>
              <a:rPr lang="es-CO" dirty="0" smtClean="0"/>
              <a:t>Il y a aussi une feuille avec les données des Allocations de Logement (Alquiler).</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80</a:t>
            </a:fld>
            <a:endParaRPr lang="es-CO">
              <a:solidFill>
                <a:prstClr val="black">
                  <a:tint val="75000"/>
                </a:prstClr>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00600" y="1228726"/>
            <a:ext cx="4190548"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591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Où est le fichier?</a:t>
            </a:r>
            <a:endParaRPr lang="fr-FR" dirty="0"/>
          </a:p>
        </p:txBody>
      </p:sp>
      <p:sp>
        <p:nvSpPr>
          <p:cNvPr id="6" name="Content Placeholder 5"/>
          <p:cNvSpPr>
            <a:spLocks noGrp="1"/>
          </p:cNvSpPr>
          <p:nvPr>
            <p:ph idx="1"/>
          </p:nvPr>
        </p:nvSpPr>
        <p:spPr/>
        <p:txBody>
          <a:bodyPr>
            <a:normAutofit/>
          </a:bodyPr>
          <a:lstStyle/>
          <a:p>
            <a:r>
              <a:rPr lang="fr-FR" dirty="0" smtClean="0"/>
              <a:t>Le fichier peut être télécharger de la page web du </a:t>
            </a:r>
            <a:r>
              <a:rPr lang="fr-FR" dirty="0" err="1" smtClean="0"/>
              <a:t>Custodian</a:t>
            </a:r>
            <a:r>
              <a:rPr lang="es-CO" dirty="0" smtClean="0"/>
              <a:t>:</a:t>
            </a:r>
          </a:p>
          <a:p>
            <a:endParaRPr lang="es-CO" dirty="0" smtClean="0"/>
          </a:p>
          <a:p>
            <a:pPr marL="0" indent="0">
              <a:buNone/>
            </a:pPr>
            <a:r>
              <a:rPr lang="es-CO" dirty="0">
                <a:hlinkClick r:id="rId2"/>
              </a:rPr>
              <a:t>https://tesoreria.interamerica.org/CustodianFR</a:t>
            </a:r>
            <a:r>
              <a:rPr lang="es-CO" dirty="0"/>
              <a:t> </a:t>
            </a:r>
          </a:p>
          <a:p>
            <a:endParaRPr lang="es-CO" dirty="0" smtClean="0"/>
          </a:p>
        </p:txBody>
      </p:sp>
      <p:sp>
        <p:nvSpPr>
          <p:cNvPr id="5" name="Slide Number Placeholder 4"/>
          <p:cNvSpPr>
            <a:spLocks noGrp="1"/>
          </p:cNvSpPr>
          <p:nvPr>
            <p:ph type="sldNum" sz="quarter" idx="12"/>
          </p:nvPr>
        </p:nvSpPr>
        <p:spPr/>
        <p:txBody>
          <a:bodyPr/>
          <a:lstStyle/>
          <a:p>
            <a:fld id="{77E99D1F-D63B-4CE7-9A9B-2992776A5B88}" type="slidenum">
              <a:rPr lang="es-CO" smtClean="0">
                <a:solidFill>
                  <a:prstClr val="black">
                    <a:tint val="75000"/>
                  </a:prstClr>
                </a:solidFill>
              </a:rPr>
              <a:pPr/>
              <a:t>81</a:t>
            </a:fld>
            <a:endParaRPr lang="es-CO">
              <a:solidFill>
                <a:prstClr val="black">
                  <a:tint val="75000"/>
                </a:prstClr>
              </a:solidFill>
            </a:endParaRPr>
          </a:p>
        </p:txBody>
      </p:sp>
    </p:spTree>
    <p:extLst>
      <p:ext uri="{BB962C8B-B14F-4D97-AF65-F5344CB8AC3E}">
        <p14:creationId xmlns:p14="http://schemas.microsoft.com/office/powerpoint/2010/main" val="9966571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69627"/>
          </a:xfrm>
        </p:spPr>
        <p:txBody>
          <a:bodyPr>
            <a:normAutofit fontScale="90000"/>
          </a:bodyPr>
          <a:lstStyle/>
          <a:p>
            <a:r>
              <a:rPr lang="es-CO" dirty="0" smtClean="0"/>
              <a:t>Vous devez activer les macros dans Excel</a:t>
            </a:r>
            <a:endParaRPr lang="es-CO" dirty="0"/>
          </a:p>
        </p:txBody>
      </p:sp>
      <p:sp>
        <p:nvSpPr>
          <p:cNvPr id="3" name="Content Placeholder 2"/>
          <p:cNvSpPr>
            <a:spLocks noGrp="1"/>
          </p:cNvSpPr>
          <p:nvPr>
            <p:ph idx="1"/>
          </p:nvPr>
        </p:nvSpPr>
        <p:spPr>
          <a:xfrm>
            <a:off x="467544" y="1491630"/>
            <a:ext cx="8229600" cy="3394472"/>
          </a:xfrm>
        </p:spPr>
        <p:txBody>
          <a:bodyPr>
            <a:normAutofit fontScale="85000" lnSpcReduction="10000"/>
          </a:bodyPr>
          <a:lstStyle/>
          <a:p>
            <a:pPr marL="0" indent="0">
              <a:buNone/>
            </a:pPr>
            <a:r>
              <a:rPr lang="es-CO" dirty="0" smtClean="0"/>
              <a:t>Attention:  </a:t>
            </a:r>
          </a:p>
          <a:p>
            <a:pPr>
              <a:buFont typeface="Wingdings" panose="05000000000000000000" pitchFamily="2" charset="2"/>
              <a:buChar char="§"/>
            </a:pPr>
            <a:r>
              <a:rPr lang="es-CO" dirty="0" smtClean="0"/>
              <a:t>Lorsque vous ouvrez le fichier, vous devez activer les macros pour pouvoir l’exécuter.  </a:t>
            </a:r>
          </a:p>
          <a:p>
            <a:pPr>
              <a:buFont typeface="Wingdings" panose="05000000000000000000" pitchFamily="2" charset="2"/>
              <a:buChar char="§"/>
            </a:pPr>
            <a:r>
              <a:rPr lang="es-CO" dirty="0" smtClean="0"/>
              <a:t>Excel empêche l’ouverture des fichiers avec des macros.  Si vous ne les activés pas, il ne fonctionnera pas!</a:t>
            </a:r>
          </a:p>
          <a:p>
            <a:pPr>
              <a:buFont typeface="Wingdings" panose="05000000000000000000" pitchFamily="2" charset="2"/>
              <a:buChar char="§"/>
            </a:pPr>
            <a:r>
              <a:rPr lang="es-CO" dirty="0" smtClean="0"/>
              <a:t>Il suffit de clique sur le bouton Activer Contenu, ci-dessus, dans la barre de sécurité sous Outils dans Excel.</a:t>
            </a:r>
            <a:endParaRPr lang="es-CO" dirty="0"/>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82</a:t>
            </a:fld>
            <a:endParaRPr lang="es-CO">
              <a:solidFill>
                <a:prstClr val="black">
                  <a:tint val="75000"/>
                </a:prstClr>
              </a:solidFill>
            </a:endParaRPr>
          </a:p>
        </p:txBody>
      </p:sp>
    </p:spTree>
    <p:extLst>
      <p:ext uri="{BB962C8B-B14F-4D97-AF65-F5344CB8AC3E}">
        <p14:creationId xmlns:p14="http://schemas.microsoft.com/office/powerpoint/2010/main" val="14951108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83</a:t>
            </a:fld>
            <a:endParaRPr lang="es-CO">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2324" y="618334"/>
            <a:ext cx="8527928" cy="389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3657600" y="1143000"/>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
        <p:nvSpPr>
          <p:cNvPr id="8" name="TextBox 7"/>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Resources in Excel</a:t>
            </a:r>
            <a:endParaRPr lang="es-CO" sz="1400" b="1" i="1" dirty="0">
              <a:solidFill>
                <a:prstClr val="black"/>
              </a:solidFill>
            </a:endParaRPr>
          </a:p>
        </p:txBody>
      </p:sp>
      <p:sp>
        <p:nvSpPr>
          <p:cNvPr id="6" name="TextBox 5"/>
          <p:cNvSpPr txBox="1"/>
          <p:nvPr/>
        </p:nvSpPr>
        <p:spPr>
          <a:xfrm>
            <a:off x="2483768" y="1851670"/>
            <a:ext cx="6120680" cy="338554"/>
          </a:xfrm>
          <a:prstGeom prst="rect">
            <a:avLst/>
          </a:prstGeom>
          <a:solidFill>
            <a:srgbClr val="FFFF00"/>
          </a:solidFill>
        </p:spPr>
        <p:txBody>
          <a:bodyPr wrap="square" rtlCol="0">
            <a:spAutoFit/>
          </a:bodyPr>
          <a:lstStyle/>
          <a:p>
            <a:pPr algn="ctr"/>
            <a:r>
              <a:rPr lang="en-US" sz="1600" b="1" dirty="0" smtClean="0"/>
              <a:t>CALCULER LE FACTEUR DE PENSION ET SUPPORT DE CONJOINTS</a:t>
            </a:r>
            <a:endParaRPr lang="en-US" sz="1600" b="1" dirty="0"/>
          </a:p>
        </p:txBody>
      </p:sp>
      <p:sp>
        <p:nvSpPr>
          <p:cNvPr id="9" name="TextBox 8"/>
          <p:cNvSpPr txBox="1"/>
          <p:nvPr/>
        </p:nvSpPr>
        <p:spPr>
          <a:xfrm>
            <a:off x="3923928" y="2499742"/>
            <a:ext cx="4392488" cy="369332"/>
          </a:xfrm>
          <a:prstGeom prst="rect">
            <a:avLst/>
          </a:prstGeom>
          <a:solidFill>
            <a:schemeClr val="bg1"/>
          </a:solidFill>
        </p:spPr>
        <p:txBody>
          <a:bodyPr wrap="square" rtlCol="0">
            <a:spAutoFit/>
          </a:bodyPr>
          <a:lstStyle/>
          <a:p>
            <a:r>
              <a:rPr lang="fr-FR" dirty="0" smtClean="0"/>
              <a:t>Modifiez les valeurs dans les cellules bleues</a:t>
            </a:r>
            <a:endParaRPr lang="fr-FR" dirty="0"/>
          </a:p>
        </p:txBody>
      </p:sp>
      <p:sp>
        <p:nvSpPr>
          <p:cNvPr id="10" name="TextBox 9"/>
          <p:cNvSpPr txBox="1"/>
          <p:nvPr/>
        </p:nvSpPr>
        <p:spPr>
          <a:xfrm>
            <a:off x="4139952" y="3075806"/>
            <a:ext cx="4536504" cy="369332"/>
          </a:xfrm>
          <a:prstGeom prst="rect">
            <a:avLst/>
          </a:prstGeom>
          <a:solidFill>
            <a:schemeClr val="bg1"/>
          </a:solidFill>
        </p:spPr>
        <p:txBody>
          <a:bodyPr wrap="square" rtlCol="0">
            <a:spAutoFit/>
          </a:bodyPr>
          <a:lstStyle/>
          <a:p>
            <a:r>
              <a:rPr lang="fr-FR" dirty="0" smtClean="0"/>
              <a:t>Et obtenez les résultats dans les cellules vertes </a:t>
            </a:r>
            <a:endParaRPr lang="fr-FR" dirty="0"/>
          </a:p>
        </p:txBody>
      </p:sp>
    </p:spTree>
    <p:extLst>
      <p:ext uri="{BB962C8B-B14F-4D97-AF65-F5344CB8AC3E}">
        <p14:creationId xmlns:p14="http://schemas.microsoft.com/office/powerpoint/2010/main" val="42161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139952" y="2571750"/>
            <a:ext cx="5004048" cy="430887"/>
          </a:xfrm>
          <a:prstGeom prst="rect">
            <a:avLst/>
          </a:prstGeom>
          <a:noFill/>
          <a:ln w="9525">
            <a:noFill/>
            <a:miter lim="800000"/>
            <a:headEnd/>
            <a:tailEnd/>
          </a:ln>
        </p:spPr>
        <p:txBody>
          <a:bodyPr wrap="square" lIns="144000" tIns="0" rIns="144000" bIns="0">
            <a:spAutoFit/>
          </a:bodyPr>
          <a:lstStyle/>
          <a:p>
            <a:r>
              <a:rPr lang="en-US" altLang="ko-KR" sz="28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FIN DE LA PRESENTATION</a:t>
            </a:r>
            <a:endParaRPr lang="en-US" altLang="ko-KR" sz="2800" b="1" dirty="0" smtClean="0">
              <a:solidFill>
                <a:prstClr val="black"/>
              </a:solidFill>
              <a:latin typeface="Arial" pitchFamily="34" charset="0"/>
              <a:cs typeface="Arial" pitchFamily="34" charset="0"/>
            </a:endParaRPr>
          </a:p>
        </p:txBody>
      </p:sp>
      <p:sp>
        <p:nvSpPr>
          <p:cNvPr id="3" name="2 CuadroTexto"/>
          <p:cNvSpPr txBox="1"/>
          <p:nvPr/>
        </p:nvSpPr>
        <p:spPr>
          <a:xfrm>
            <a:off x="4572000" y="3147814"/>
            <a:ext cx="4320480" cy="338554"/>
          </a:xfrm>
          <a:prstGeom prst="rect">
            <a:avLst/>
          </a:prstGeom>
          <a:noFill/>
        </p:spPr>
        <p:txBody>
          <a:bodyPr wrap="square" rtlCol="0">
            <a:spAutoFit/>
          </a:bodyPr>
          <a:lstStyle/>
          <a:p>
            <a:r>
              <a:rPr lang="es-DO" sz="1600" dirty="0" smtClean="0">
                <a:solidFill>
                  <a:schemeClr val="bg1">
                    <a:lumMod val="50000"/>
                  </a:schemeClr>
                </a:solidFill>
              </a:rPr>
              <a:t>RÉGIME DE PRESTATIONS DES EMPLOYÉS </a:t>
            </a:r>
            <a:endParaRPr lang="es-DO" sz="1600" dirty="0">
              <a:solidFill>
                <a:schemeClr val="bg1">
                  <a:lumMod val="50000"/>
                </a:schemeClr>
              </a:solidFill>
            </a:endParaRPr>
          </a:p>
        </p:txBody>
      </p:sp>
      <p:pic>
        <p:nvPicPr>
          <p:cNvPr id="6"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536" y="1176073"/>
            <a:ext cx="6559199" cy="3933322"/>
          </a:xfrm>
          <a:prstGeom prst="rect">
            <a:avLst/>
          </a:prstGeom>
        </p:spPr>
      </p:pic>
    </p:spTree>
    <p:extLst>
      <p:ext uri="{BB962C8B-B14F-4D97-AF65-F5344CB8AC3E}">
        <p14:creationId xmlns:p14="http://schemas.microsoft.com/office/powerpoint/2010/main" val="620637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01" y="2427734"/>
            <a:ext cx="2985761" cy="1944216"/>
          </a:xfrm>
          <a:prstGeom prst="rect">
            <a:avLst/>
          </a:prstGeom>
        </p:spPr>
      </p:pic>
      <p:graphicFrame>
        <p:nvGraphicFramePr>
          <p:cNvPr id="7" name="6 Diagrama"/>
          <p:cNvGraphicFramePr/>
          <p:nvPr>
            <p:extLst>
              <p:ext uri="{D42A27DB-BD31-4B8C-83A1-F6EECF244321}">
                <p14:modId xmlns:p14="http://schemas.microsoft.com/office/powerpoint/2010/main" val="1134526080"/>
              </p:ext>
            </p:extLst>
          </p:nvPr>
        </p:nvGraphicFramePr>
        <p:xfrm>
          <a:off x="181468" y="0"/>
          <a:ext cx="3001342" cy="1203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5 Imagen"/>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65931" y="35280"/>
            <a:ext cx="1944216" cy="1266001"/>
          </a:xfrm>
          <a:prstGeom prst="rect">
            <a:avLst/>
          </a:prstGeom>
        </p:spPr>
      </p:pic>
      <p:sp>
        <p:nvSpPr>
          <p:cNvPr id="9" name="Content Placeholder 2"/>
          <p:cNvSpPr txBox="1">
            <a:spLocks/>
          </p:cNvSpPr>
          <p:nvPr/>
        </p:nvSpPr>
        <p:spPr>
          <a:xfrm>
            <a:off x="2771800" y="1131590"/>
            <a:ext cx="6372200" cy="3816425"/>
          </a:xfrm>
          <a:prstGeom prst="rect">
            <a:avLst/>
          </a:prstGeom>
        </p:spPr>
        <p:txBody>
          <a:bodyPr>
            <a:normAutofit fontScale="92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nSpc>
                <a:spcPct val="150000"/>
              </a:lnSpc>
              <a:buNone/>
            </a:pPr>
            <a:r>
              <a:rPr lang="fr-FR" sz="2400" dirty="0" smtClean="0">
                <a:latin typeface="Arial Black" pitchFamily="34" charset="0"/>
              </a:rPr>
              <a:t>Conseil de propriétaires de soldes des fonds. </a:t>
            </a:r>
          </a:p>
          <a:p>
            <a:pPr marL="0" indent="0">
              <a:lnSpc>
                <a:spcPct val="150000"/>
              </a:lnSpc>
              <a:buNone/>
            </a:pPr>
            <a:r>
              <a:rPr lang="fr-FR" sz="2000" i="1" dirty="0">
                <a:latin typeface="Arial" pitchFamily="34" charset="0"/>
                <a:cs typeface="Arial" pitchFamily="34" charset="0"/>
              </a:rPr>
              <a:t>Conseil d'administration composé des organisations qui possèdent un solde de fonds</a:t>
            </a:r>
            <a:r>
              <a:rPr lang="fr-FR" sz="2000" dirty="0" smtClean="0">
                <a:latin typeface="Arial" pitchFamily="34" charset="0"/>
                <a:cs typeface="Arial" pitchFamily="34" charset="0"/>
              </a:rPr>
              <a:t>.</a:t>
            </a:r>
          </a:p>
          <a:p>
            <a:pPr>
              <a:lnSpc>
                <a:spcPct val="150000"/>
              </a:lnSpc>
            </a:pPr>
            <a:endParaRPr lang="fr-FR" sz="100" dirty="0" smtClean="0">
              <a:latin typeface="Arial" pitchFamily="34" charset="0"/>
              <a:cs typeface="Arial" pitchFamily="34" charset="0"/>
            </a:endParaRPr>
          </a:p>
          <a:p>
            <a:pPr>
              <a:lnSpc>
                <a:spcPct val="150000"/>
              </a:lnSpc>
              <a:buFont typeface="Wingdings 2"/>
              <a:buNone/>
            </a:pPr>
            <a:r>
              <a:rPr lang="fr-FR" sz="2100" b="1" dirty="0" smtClean="0">
                <a:latin typeface="Arial" pitchFamily="34" charset="0"/>
                <a:cs typeface="Arial" pitchFamily="34" charset="0"/>
              </a:rPr>
              <a:t>    </a:t>
            </a:r>
            <a:r>
              <a:rPr lang="fr-FR" sz="1700" b="1" u="sng" dirty="0" smtClean="0">
                <a:latin typeface="Arial" pitchFamily="34" charset="0"/>
                <a:cs typeface="Arial" pitchFamily="34" charset="0"/>
              </a:rPr>
              <a:t>Fonctions</a:t>
            </a:r>
            <a:r>
              <a:rPr lang="fr-FR" sz="2100" b="1" dirty="0" smtClean="0">
                <a:latin typeface="Arial" pitchFamily="34" charset="0"/>
                <a:cs typeface="Arial" pitchFamily="34" charset="0"/>
              </a:rPr>
              <a:t>:</a:t>
            </a:r>
          </a:p>
          <a:p>
            <a:pPr>
              <a:lnSpc>
                <a:spcPct val="150000"/>
              </a:lnSpc>
              <a:buFont typeface="Wingdings 2"/>
              <a:buNone/>
            </a:pPr>
            <a:endParaRPr lang="fr-FR" sz="700" b="1" dirty="0" smtClean="0">
              <a:latin typeface="Arial" pitchFamily="34" charset="0"/>
              <a:cs typeface="Arial" pitchFamily="34" charset="0"/>
            </a:endParaRPr>
          </a:p>
          <a:p>
            <a:pPr>
              <a:lnSpc>
                <a:spcPct val="150000"/>
              </a:lnSpc>
            </a:pPr>
            <a:r>
              <a:rPr lang="fr-FR" sz="1900" dirty="0" smtClean="0">
                <a:latin typeface="Arial" pitchFamily="34" charset="0"/>
                <a:cs typeface="Arial" pitchFamily="34" charset="0"/>
              </a:rPr>
              <a:t>Responsable de l’administration du régime à travers la Commission de la Garde et Vérification. </a:t>
            </a:r>
          </a:p>
          <a:p>
            <a:pPr>
              <a:lnSpc>
                <a:spcPct val="150000"/>
              </a:lnSpc>
            </a:pPr>
            <a:r>
              <a:rPr lang="fr-FR" sz="1900" dirty="0" smtClean="0">
                <a:latin typeface="Arial" pitchFamily="34" charset="0"/>
                <a:cs typeface="Arial" pitchFamily="34" charset="0"/>
              </a:rPr>
              <a:t>Réviser et voter sur les modifications apportés aux règlements du Plan. </a:t>
            </a:r>
          </a:p>
          <a:p>
            <a:pPr>
              <a:lnSpc>
                <a:spcPct val="150000"/>
              </a:lnSpc>
            </a:pPr>
            <a:endParaRPr lang="fr-FR" sz="2400" dirty="0" smtClean="0">
              <a:latin typeface="Arial" pitchFamily="34" charset="0"/>
              <a:cs typeface="Arial"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p:txBody>
      </p:sp>
    </p:spTree>
    <p:extLst>
      <p:ext uri="{BB962C8B-B14F-4D97-AF65-F5344CB8AC3E}">
        <p14:creationId xmlns:p14="http://schemas.microsoft.com/office/powerpoint/2010/main" val="1588521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barn(inVertical)">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wipe(down)">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sz="2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3094</TotalTime>
  <Words>2677</Words>
  <Application>Microsoft Office PowerPoint</Application>
  <PresentationFormat>On-screen Show (16:9)</PresentationFormat>
  <Paragraphs>446</Paragraphs>
  <Slides>84</Slides>
  <Notes>11</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Custom Design</vt:lpstr>
      <vt:lpstr>1_Custom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Custodian l’Outil FBO</vt:lpstr>
      <vt:lpstr>Comment calculer les avantages</vt:lpstr>
      <vt:lpstr>PowerPoint Presentation</vt:lpstr>
      <vt:lpstr>Custodian l’Outil</vt:lpstr>
      <vt:lpstr>PowerPoint Presentation</vt:lpstr>
      <vt:lpstr>Exemple # 1:  Participant se terminant en service actif</vt:lpstr>
      <vt:lpstr>PowerPoint Presentation</vt:lpstr>
      <vt:lpstr>PowerPoint Presentation</vt:lpstr>
      <vt:lpstr>PowerPoint Presentation</vt:lpstr>
      <vt:lpstr>PowerPoint Presentation</vt:lpstr>
      <vt:lpstr>PowerPoint Presentation</vt:lpstr>
      <vt:lpstr>Exemple #2: Pause permanente</vt:lpstr>
      <vt:lpstr>PowerPoint Presentation</vt:lpstr>
      <vt:lpstr>Ne peut pas être calculé</vt:lpstr>
      <vt:lpstr>PowerPoint Presentation</vt:lpstr>
      <vt:lpstr>Exemple #2</vt:lpstr>
      <vt:lpstr>PowerPoint Presentation</vt:lpstr>
      <vt:lpstr>PowerPoint Presentation</vt:lpstr>
      <vt:lpstr>Exemple #3: IPS avec moins de 30 ans de service</vt:lpstr>
      <vt:lpstr>PowerPoint Presentation</vt:lpstr>
      <vt:lpstr>PowerPoint Presentation</vt:lpstr>
      <vt:lpstr>Exemple #4: Participant prématuré avec 60 ans d’âge</vt:lpstr>
      <vt:lpstr>PowerPoint Presentation</vt:lpstr>
      <vt:lpstr>PowerPoint Presentation</vt:lpstr>
      <vt:lpstr>PowerPoint Presentation</vt:lpstr>
      <vt:lpstr>Exemple #5: Participant prématuré avec 58 ans d’âge</vt:lpstr>
      <vt:lpstr>PowerPoint Presentation</vt:lpstr>
      <vt:lpstr>PowerPoint Presentation</vt:lpstr>
      <vt:lpstr>PowerPoint Presentation</vt:lpstr>
      <vt:lpstr>Exemple #6:  Participant prématuré avec 60 ans et 40 ans de service </vt:lpstr>
      <vt:lpstr>PowerPoint Presentation</vt:lpstr>
      <vt:lpstr>PowerPoint Presentation</vt:lpstr>
      <vt:lpstr>PowerPoint Presentation</vt:lpstr>
      <vt:lpstr>Les ressources dans Custodian</vt:lpstr>
      <vt:lpstr>Ressources Additionnelles</vt:lpstr>
      <vt:lpstr>PowerPoint Presentation</vt:lpstr>
      <vt:lpstr>PowerPoint Presentation</vt:lpstr>
      <vt:lpstr>PowerPoint Presentation</vt:lpstr>
      <vt:lpstr>PowerPoint Presentation</vt:lpstr>
      <vt:lpstr>PowerPoint Presentation</vt:lpstr>
      <vt:lpstr>Table des Allocations de Logement</vt:lpstr>
      <vt:lpstr>PowerPoint Presentation</vt:lpstr>
      <vt:lpstr>PowerPoint Presentation</vt:lpstr>
      <vt:lpstr>PowerPoint Presentation</vt:lpstr>
      <vt:lpstr>Consultation des Régulations du Régime des Prestations </vt:lpstr>
      <vt:lpstr>PowerPoint Presentation</vt:lpstr>
      <vt:lpstr>Menu de Règlements</vt:lpstr>
      <vt:lpstr>PowerPoint Presentation</vt:lpstr>
      <vt:lpstr>Comment obtenir l’Outil</vt:lpstr>
      <vt:lpstr>Commen obtenir l’Outil </vt:lpstr>
      <vt:lpstr>PowerPoint Presentation</vt:lpstr>
      <vt:lpstr>Ressources dans Excel</vt:lpstr>
      <vt:lpstr>Outil de Consultation dansExcel</vt:lpstr>
      <vt:lpstr>PowerPoint Presentation</vt:lpstr>
      <vt:lpstr>PowerPoint Presentation</vt:lpstr>
      <vt:lpstr>Table des Allocations de Logement</vt:lpstr>
      <vt:lpstr>Où est le fichier?</vt:lpstr>
      <vt:lpstr>Vous devez activer les macros dans Excel</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Juan Carlos Nino</cp:lastModifiedBy>
  <cp:revision>257</cp:revision>
  <dcterms:created xsi:type="dcterms:W3CDTF">2014-04-01T16:27:38Z</dcterms:created>
  <dcterms:modified xsi:type="dcterms:W3CDTF">2016-03-02T16:53:25Z</dcterms:modified>
</cp:coreProperties>
</file>