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8"/>
  </p:notesMasterIdLst>
  <p:handoutMasterIdLst>
    <p:handoutMasterId r:id="rId89"/>
  </p:handoutMasterIdLst>
  <p:sldIdLst>
    <p:sldId id="256" r:id="rId2"/>
    <p:sldId id="298" r:id="rId3"/>
    <p:sldId id="299" r:id="rId4"/>
    <p:sldId id="300" r:id="rId5"/>
    <p:sldId id="257" r:id="rId6"/>
    <p:sldId id="315" r:id="rId7"/>
    <p:sldId id="259" r:id="rId8"/>
    <p:sldId id="317" r:id="rId9"/>
    <p:sldId id="260" r:id="rId10"/>
    <p:sldId id="316" r:id="rId11"/>
    <p:sldId id="261" r:id="rId12"/>
    <p:sldId id="318" r:id="rId13"/>
    <p:sldId id="262" r:id="rId14"/>
    <p:sldId id="319" r:id="rId15"/>
    <p:sldId id="320" r:id="rId16"/>
    <p:sldId id="321" r:id="rId17"/>
    <p:sldId id="322" r:id="rId18"/>
    <p:sldId id="323" r:id="rId19"/>
    <p:sldId id="324" r:id="rId20"/>
    <p:sldId id="325" r:id="rId21"/>
    <p:sldId id="326" r:id="rId22"/>
    <p:sldId id="327" r:id="rId23"/>
    <p:sldId id="328" r:id="rId24"/>
    <p:sldId id="329" r:id="rId25"/>
    <p:sldId id="263" r:id="rId26"/>
    <p:sldId id="313" r:id="rId27"/>
    <p:sldId id="264" r:id="rId28"/>
    <p:sldId id="265" r:id="rId29"/>
    <p:sldId id="266" r:id="rId30"/>
    <p:sldId id="267" r:id="rId31"/>
    <p:sldId id="268" r:id="rId32"/>
    <p:sldId id="269" r:id="rId33"/>
    <p:sldId id="273" r:id="rId34"/>
    <p:sldId id="271" r:id="rId35"/>
    <p:sldId id="274" r:id="rId36"/>
    <p:sldId id="270" r:id="rId37"/>
    <p:sldId id="349" r:id="rId38"/>
    <p:sldId id="276" r:id="rId39"/>
    <p:sldId id="277" r:id="rId40"/>
    <p:sldId id="350" r:id="rId41"/>
    <p:sldId id="279" r:id="rId42"/>
    <p:sldId id="280" r:id="rId43"/>
    <p:sldId id="351" r:id="rId44"/>
    <p:sldId id="289" r:id="rId45"/>
    <p:sldId id="291" r:id="rId46"/>
    <p:sldId id="292" r:id="rId47"/>
    <p:sldId id="352" r:id="rId48"/>
    <p:sldId id="286" r:id="rId49"/>
    <p:sldId id="287" r:id="rId50"/>
    <p:sldId id="288" r:id="rId51"/>
    <p:sldId id="353" r:id="rId52"/>
    <p:sldId id="294" r:id="rId53"/>
    <p:sldId id="295" r:id="rId54"/>
    <p:sldId id="296" r:id="rId55"/>
    <p:sldId id="354" r:id="rId56"/>
    <p:sldId id="355" r:id="rId57"/>
    <p:sldId id="303" r:id="rId58"/>
    <p:sldId id="360" r:id="rId59"/>
    <p:sldId id="361" r:id="rId60"/>
    <p:sldId id="362" r:id="rId61"/>
    <p:sldId id="306" r:id="rId62"/>
    <p:sldId id="363" r:id="rId63"/>
    <p:sldId id="364" r:id="rId64"/>
    <p:sldId id="365" r:id="rId65"/>
    <p:sldId id="366" r:id="rId66"/>
    <p:sldId id="367" r:id="rId67"/>
    <p:sldId id="368" r:id="rId68"/>
    <p:sldId id="369" r:id="rId69"/>
    <p:sldId id="370" r:id="rId70"/>
    <p:sldId id="371" r:id="rId71"/>
    <p:sldId id="372" r:id="rId72"/>
    <p:sldId id="373" r:id="rId73"/>
    <p:sldId id="340" r:id="rId74"/>
    <p:sldId id="342" r:id="rId75"/>
    <p:sldId id="357" r:id="rId76"/>
    <p:sldId id="356" r:id="rId77"/>
    <p:sldId id="374" r:id="rId78"/>
    <p:sldId id="375" r:id="rId79"/>
    <p:sldId id="331" r:id="rId80"/>
    <p:sldId id="344" r:id="rId81"/>
    <p:sldId id="343" r:id="rId82"/>
    <p:sldId id="358" r:id="rId83"/>
    <p:sldId id="359" r:id="rId84"/>
    <p:sldId id="376" r:id="rId85"/>
    <p:sldId id="346" r:id="rId86"/>
    <p:sldId id="345" r:id="rId87"/>
  </p:sldIdLst>
  <p:sldSz cx="9144000" cy="6858000" type="letter"/>
  <p:notesSz cx="6950075" cy="9236075"/>
  <p:defaultTextStyle>
    <a:defPPr>
      <a:defRPr lang="es-CO"/>
    </a:defPPr>
    <a:lvl1pPr marL="0" algn="l" defTabSz="66428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332143" algn="l" defTabSz="66428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664287" algn="l" defTabSz="66428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996428" algn="l" defTabSz="66428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328571" algn="l" defTabSz="66428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1660713" algn="l" defTabSz="66428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1992857" algn="l" defTabSz="66428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2325001" algn="l" defTabSz="66428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2657142" algn="l" defTabSz="66428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howGuides="1">
      <p:cViewPr varScale="1">
        <p:scale>
          <a:sx n="87" d="100"/>
          <a:sy n="87" d="100"/>
        </p:scale>
        <p:origin x="-3846" y="-96"/>
      </p:cViewPr>
      <p:guideLst>
        <p:guide orient="horz" pos="2909"/>
        <p:guide pos="2189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notesMaster" Target="notesMasters/notesMaster1.xml"/><Relationship Id="rId9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37000" y="8772524"/>
            <a:ext cx="3011488" cy="4619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555446-7ED3-462A-9D3F-4282D629B994}" type="slidenum">
              <a:rPr lang="es-CO" smtClean="0"/>
              <a:t>‹#›</a:t>
            </a:fld>
            <a:endParaRPr lang="es-CO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11488" cy="4619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2"/>
          </p:nvPr>
        </p:nvSpPr>
        <p:spPr>
          <a:xfrm>
            <a:off x="1" y="8772524"/>
            <a:ext cx="3011488" cy="4619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897319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" y="0"/>
            <a:ext cx="3011699" cy="461804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36771" y="0"/>
            <a:ext cx="3011699" cy="461804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r">
              <a:defRPr sz="1200"/>
            </a:lvl1pPr>
          </a:lstStyle>
          <a:p>
            <a:fld id="{A2A33D6B-7960-4810-8808-01AA0F198893}" type="datetimeFigureOut">
              <a:rPr lang="es-CO" smtClean="0"/>
              <a:pPr/>
              <a:t>29/02/2016</a:t>
            </a:fld>
            <a:endParaRPr lang="es-C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692150"/>
            <a:ext cx="4616450" cy="34639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92" tIns="46246" rIns="92492" bIns="46246" rtlCol="0" anchor="ctr"/>
          <a:lstStyle/>
          <a:p>
            <a:endParaRPr lang="es-C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5008" y="4387136"/>
            <a:ext cx="5560060" cy="4156234"/>
          </a:xfrm>
          <a:prstGeom prst="rect">
            <a:avLst/>
          </a:prstGeom>
        </p:spPr>
        <p:txBody>
          <a:bodyPr vert="horz" lIns="92492" tIns="46246" rIns="92492" bIns="46246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" y="8772668"/>
            <a:ext cx="3011699" cy="461804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36771" y="8772668"/>
            <a:ext cx="3011699" cy="461804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r">
              <a:defRPr sz="1200"/>
            </a:lvl1pPr>
          </a:lstStyle>
          <a:p>
            <a:fld id="{228DE6BC-F1C0-4EAC-B0CF-DF6F5A7B7F80}" type="slidenum">
              <a:rPr lang="es-CO" smtClean="0"/>
              <a:pPr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870926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64287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32143" algn="l" defTabSz="664287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64287" algn="l" defTabSz="664287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996428" algn="l" defTabSz="664287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28571" algn="l" defTabSz="664287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660713" algn="l" defTabSz="664287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1992857" algn="l" defTabSz="664287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325001" algn="l" defTabSz="664287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657142" algn="l" defTabSz="664287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66813" y="692150"/>
            <a:ext cx="4616450" cy="34639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8DE6BC-F1C0-4EAC-B0CF-DF6F5A7B7F80}" type="slidenum">
              <a:rPr lang="es-CO" smtClean="0"/>
              <a:pPr/>
              <a:t>1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761001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66813" y="692150"/>
            <a:ext cx="4616450" cy="34639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8DE6BC-F1C0-4EAC-B0CF-DF6F5A7B7F80}" type="slidenum">
              <a:rPr lang="es-CO" smtClean="0"/>
              <a:pPr/>
              <a:t>2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548993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66813" y="692150"/>
            <a:ext cx="4616450" cy="34639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8DE6BC-F1C0-4EAC-B0CF-DF6F5A7B7F80}" type="slidenum">
              <a:rPr lang="es-CO" smtClean="0"/>
              <a:pPr/>
              <a:t>3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977610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66813" y="692150"/>
            <a:ext cx="4616450" cy="34639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8DE6BC-F1C0-4EAC-B0CF-DF6F5A7B7F80}" type="slidenum">
              <a:rPr lang="es-CO" smtClean="0"/>
              <a:pPr/>
              <a:t>4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353743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66813" y="692150"/>
            <a:ext cx="4616450" cy="34639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8DE6BC-F1C0-4EAC-B0CF-DF6F5A7B7F80}" type="slidenum">
              <a:rPr lang="es-CO" smtClean="0"/>
              <a:pPr/>
              <a:t>5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707768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66813" y="692150"/>
            <a:ext cx="4616450" cy="34639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8DE6BC-F1C0-4EAC-B0CF-DF6F5A7B7F80}" type="slidenum">
              <a:rPr lang="es-CO" smtClean="0"/>
              <a:pPr/>
              <a:t>6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154731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66813" y="692150"/>
            <a:ext cx="4616450" cy="34639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8DE6BC-F1C0-4EAC-B0CF-DF6F5A7B7F80}" type="slidenum">
              <a:rPr lang="es-CO" smtClean="0"/>
              <a:pPr/>
              <a:t>7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650445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66813" y="692150"/>
            <a:ext cx="4616450" cy="34639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8DE6BC-F1C0-4EAC-B0CF-DF6F5A7B7F80}" type="slidenum">
              <a:rPr lang="es-CO" smtClean="0"/>
              <a:pPr/>
              <a:t>8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234720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5"/>
            <a:ext cx="7772400" cy="147002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s-CO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321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642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964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285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6607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9928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3250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6571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s-C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54F4A-427D-4568-B04D-0F6B27B45B34}" type="datetime1">
              <a:rPr lang="es-CO" smtClean="0"/>
              <a:pPr/>
              <a:t>29/02/2016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pPr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543424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C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E066C-0C56-4E92-853E-D388DB83FF05}" type="datetime1">
              <a:rPr lang="es-CO" smtClean="0"/>
              <a:pPr/>
              <a:t>29/02/2016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pPr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845917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50"/>
            <a:ext cx="2057400" cy="585152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s-C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50"/>
            <a:ext cx="6019800" cy="585152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63C2B-28C6-4927-95E3-A344D51971E2}" type="datetime1">
              <a:rPr lang="es-CO" smtClean="0"/>
              <a:pPr/>
              <a:t>29/02/2016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pPr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179363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C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D9E05-A6B0-4E25-B440-45C396325234}" type="datetime1">
              <a:rPr lang="es-CO" smtClean="0"/>
              <a:pPr/>
              <a:t>29/02/2016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pPr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963425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6"/>
            <a:ext cx="7772400" cy="1362075"/>
          </a:xfrm>
        </p:spPr>
        <p:txBody>
          <a:bodyPr anchor="t"/>
          <a:lstStyle>
            <a:lvl1pPr algn="l">
              <a:defRPr sz="2900" b="1" cap="all"/>
            </a:lvl1pPr>
          </a:lstStyle>
          <a:p>
            <a:r>
              <a:rPr lang="en-US" smtClean="0"/>
              <a:t>Click to edit Master title style</a:t>
            </a:r>
            <a:endParaRPr lang="es-C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21"/>
            <a:ext cx="7772400" cy="1500188"/>
          </a:xfrm>
        </p:spPr>
        <p:txBody>
          <a:bodyPr anchor="b"/>
          <a:lstStyle>
            <a:lvl1pPr marL="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1pPr>
            <a:lvl2pPr marL="33214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2pPr>
            <a:lvl3pPr marL="664287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3pPr>
            <a:lvl4pPr marL="996428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28571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660713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1992857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325001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657142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BC817-11FE-4115-913D-BC2D1A58DBFD}" type="datetime1">
              <a:rPr lang="es-CO" smtClean="0"/>
              <a:pPr/>
              <a:t>29/02/2016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pPr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447085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CO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11"/>
            <a:ext cx="4038600" cy="4525965"/>
          </a:xfrm>
        </p:spPr>
        <p:txBody>
          <a:bodyPr/>
          <a:lstStyle>
            <a:lvl1pPr>
              <a:defRPr sz="1900"/>
            </a:lvl1pPr>
            <a:lvl2pPr>
              <a:defRPr sz="17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11"/>
            <a:ext cx="4038600" cy="4525965"/>
          </a:xfrm>
        </p:spPr>
        <p:txBody>
          <a:bodyPr/>
          <a:lstStyle>
            <a:lvl1pPr>
              <a:defRPr sz="1900"/>
            </a:lvl1pPr>
            <a:lvl2pPr>
              <a:defRPr sz="17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4BD62-6FFB-45E9-834C-2AB04F0C4A62}" type="datetime1">
              <a:rPr lang="es-CO" smtClean="0"/>
              <a:pPr/>
              <a:t>29/02/2016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pPr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967240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s-C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7" y="1535119"/>
            <a:ext cx="4040189" cy="639764"/>
          </a:xfrm>
        </p:spPr>
        <p:txBody>
          <a:bodyPr anchor="b"/>
          <a:lstStyle>
            <a:lvl1pPr marL="0" indent="0">
              <a:buNone/>
              <a:defRPr sz="1700" b="1"/>
            </a:lvl1pPr>
            <a:lvl2pPr marL="332143" indent="0">
              <a:buNone/>
              <a:defRPr sz="1400" b="1"/>
            </a:lvl2pPr>
            <a:lvl3pPr marL="664287" indent="0">
              <a:buNone/>
              <a:defRPr sz="1300" b="1"/>
            </a:lvl3pPr>
            <a:lvl4pPr marL="996428" indent="0">
              <a:buNone/>
              <a:defRPr sz="1300" b="1"/>
            </a:lvl4pPr>
            <a:lvl5pPr marL="1328571" indent="0">
              <a:buNone/>
              <a:defRPr sz="1300" b="1"/>
            </a:lvl5pPr>
            <a:lvl6pPr marL="1660713" indent="0">
              <a:buNone/>
              <a:defRPr sz="1300" b="1"/>
            </a:lvl6pPr>
            <a:lvl7pPr marL="1992857" indent="0">
              <a:buNone/>
              <a:defRPr sz="1300" b="1"/>
            </a:lvl7pPr>
            <a:lvl8pPr marL="2325001" indent="0">
              <a:buNone/>
              <a:defRPr sz="1300" b="1"/>
            </a:lvl8pPr>
            <a:lvl9pPr marL="2657142" indent="0">
              <a:buNone/>
              <a:defRPr sz="13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7" y="2174882"/>
            <a:ext cx="4040189" cy="3951285"/>
          </a:xfrm>
        </p:spPr>
        <p:txBody>
          <a:bodyPr/>
          <a:lstStyle>
            <a:lvl1pPr>
              <a:defRPr sz="1700"/>
            </a:lvl1pPr>
            <a:lvl2pPr>
              <a:defRPr sz="1400"/>
            </a:lvl2pPr>
            <a:lvl3pPr>
              <a:defRPr sz="13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9" y="1535119"/>
            <a:ext cx="4041776" cy="639764"/>
          </a:xfrm>
        </p:spPr>
        <p:txBody>
          <a:bodyPr anchor="b"/>
          <a:lstStyle>
            <a:lvl1pPr marL="0" indent="0">
              <a:buNone/>
              <a:defRPr sz="1700" b="1"/>
            </a:lvl1pPr>
            <a:lvl2pPr marL="332143" indent="0">
              <a:buNone/>
              <a:defRPr sz="1400" b="1"/>
            </a:lvl2pPr>
            <a:lvl3pPr marL="664287" indent="0">
              <a:buNone/>
              <a:defRPr sz="1300" b="1"/>
            </a:lvl3pPr>
            <a:lvl4pPr marL="996428" indent="0">
              <a:buNone/>
              <a:defRPr sz="1300" b="1"/>
            </a:lvl4pPr>
            <a:lvl5pPr marL="1328571" indent="0">
              <a:buNone/>
              <a:defRPr sz="1300" b="1"/>
            </a:lvl5pPr>
            <a:lvl6pPr marL="1660713" indent="0">
              <a:buNone/>
              <a:defRPr sz="1300" b="1"/>
            </a:lvl6pPr>
            <a:lvl7pPr marL="1992857" indent="0">
              <a:buNone/>
              <a:defRPr sz="1300" b="1"/>
            </a:lvl7pPr>
            <a:lvl8pPr marL="2325001" indent="0">
              <a:buNone/>
              <a:defRPr sz="1300" b="1"/>
            </a:lvl8pPr>
            <a:lvl9pPr marL="2657142" indent="0">
              <a:buNone/>
              <a:defRPr sz="13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9" y="2174882"/>
            <a:ext cx="4041776" cy="3951285"/>
          </a:xfrm>
        </p:spPr>
        <p:txBody>
          <a:bodyPr/>
          <a:lstStyle>
            <a:lvl1pPr>
              <a:defRPr sz="1700"/>
            </a:lvl1pPr>
            <a:lvl2pPr>
              <a:defRPr sz="1400"/>
            </a:lvl2pPr>
            <a:lvl3pPr>
              <a:defRPr sz="13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F6FA8-F4D6-4B9F-855E-52F2CB99006B}" type="datetime1">
              <a:rPr lang="es-CO" smtClean="0"/>
              <a:pPr/>
              <a:t>29/02/2016</a:t>
            </a:fld>
            <a:endParaRPr lang="es-C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pPr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751465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CO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325B3-0BCC-45D0-8C96-E2E7DB6C81AD}" type="datetime1">
              <a:rPr lang="es-CO" smtClean="0"/>
              <a:pPr/>
              <a:t>29/02/2016</a:t>
            </a:fld>
            <a:endParaRPr lang="es-C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pPr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050276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E72F8-229B-4857-B643-1A5EBB14529A}" type="datetime1">
              <a:rPr lang="es-CO" smtClean="0"/>
              <a:pPr/>
              <a:t>29/02/2016</a:t>
            </a:fld>
            <a:endParaRPr lang="es-C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pPr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691257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5" y="273055"/>
            <a:ext cx="3008313" cy="1162052"/>
          </a:xfrm>
        </p:spPr>
        <p:txBody>
          <a:bodyPr anchor="b"/>
          <a:lstStyle>
            <a:lvl1pPr algn="l">
              <a:defRPr sz="1400" b="1"/>
            </a:lvl1pPr>
          </a:lstStyle>
          <a:p>
            <a:r>
              <a:rPr lang="en-US" smtClean="0"/>
              <a:t>Click to edit Master title style</a:t>
            </a:r>
            <a:endParaRPr lang="es-C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3" y="273058"/>
            <a:ext cx="5111751" cy="5853114"/>
          </a:xfrm>
        </p:spPr>
        <p:txBody>
          <a:bodyPr/>
          <a:lstStyle>
            <a:lvl1pPr>
              <a:defRPr sz="2300"/>
            </a:lvl1pPr>
            <a:lvl2pPr>
              <a:defRPr sz="1900"/>
            </a:lvl2pPr>
            <a:lvl3pPr>
              <a:defRPr sz="17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5" y="1435109"/>
            <a:ext cx="3008313" cy="4691063"/>
          </a:xfrm>
        </p:spPr>
        <p:txBody>
          <a:bodyPr/>
          <a:lstStyle>
            <a:lvl1pPr marL="0" indent="0">
              <a:buNone/>
              <a:defRPr sz="1100"/>
            </a:lvl1pPr>
            <a:lvl2pPr marL="332143" indent="0">
              <a:buNone/>
              <a:defRPr sz="900"/>
            </a:lvl2pPr>
            <a:lvl3pPr marL="664287" indent="0">
              <a:buNone/>
              <a:defRPr sz="700"/>
            </a:lvl3pPr>
            <a:lvl4pPr marL="996428" indent="0">
              <a:buNone/>
              <a:defRPr sz="700"/>
            </a:lvl4pPr>
            <a:lvl5pPr marL="1328571" indent="0">
              <a:buNone/>
              <a:defRPr sz="700"/>
            </a:lvl5pPr>
            <a:lvl6pPr marL="1660713" indent="0">
              <a:buNone/>
              <a:defRPr sz="700"/>
            </a:lvl6pPr>
            <a:lvl7pPr marL="1992857" indent="0">
              <a:buNone/>
              <a:defRPr sz="700"/>
            </a:lvl7pPr>
            <a:lvl8pPr marL="2325001" indent="0">
              <a:buNone/>
              <a:defRPr sz="700"/>
            </a:lvl8pPr>
            <a:lvl9pPr marL="2657142" indent="0">
              <a:buNone/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21438-BEE5-49CD-85C4-D0ACA59DF970}" type="datetime1">
              <a:rPr lang="es-CO" smtClean="0"/>
              <a:pPr/>
              <a:t>29/02/2016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pPr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633437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9" y="4800607"/>
            <a:ext cx="5486400" cy="566739"/>
          </a:xfrm>
        </p:spPr>
        <p:txBody>
          <a:bodyPr anchor="b"/>
          <a:lstStyle>
            <a:lvl1pPr algn="l">
              <a:defRPr sz="1400" b="1"/>
            </a:lvl1pPr>
          </a:lstStyle>
          <a:p>
            <a:r>
              <a:rPr lang="en-US" smtClean="0"/>
              <a:t>Click to edit Master title style</a:t>
            </a:r>
            <a:endParaRPr lang="es-CO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9" y="612775"/>
            <a:ext cx="5486400" cy="4114800"/>
          </a:xfrm>
        </p:spPr>
        <p:txBody>
          <a:bodyPr/>
          <a:lstStyle>
            <a:lvl1pPr marL="0" indent="0">
              <a:buNone/>
              <a:defRPr sz="2300"/>
            </a:lvl1pPr>
            <a:lvl2pPr marL="332143" indent="0">
              <a:buNone/>
              <a:defRPr sz="1900"/>
            </a:lvl2pPr>
            <a:lvl3pPr marL="664287" indent="0">
              <a:buNone/>
              <a:defRPr sz="1700"/>
            </a:lvl3pPr>
            <a:lvl4pPr marL="996428" indent="0">
              <a:buNone/>
              <a:defRPr sz="1400"/>
            </a:lvl4pPr>
            <a:lvl5pPr marL="1328571" indent="0">
              <a:buNone/>
              <a:defRPr sz="1400"/>
            </a:lvl5pPr>
            <a:lvl6pPr marL="1660713" indent="0">
              <a:buNone/>
              <a:defRPr sz="1400"/>
            </a:lvl6pPr>
            <a:lvl7pPr marL="1992857" indent="0">
              <a:buNone/>
              <a:defRPr sz="1400"/>
            </a:lvl7pPr>
            <a:lvl8pPr marL="2325001" indent="0">
              <a:buNone/>
              <a:defRPr sz="1400"/>
            </a:lvl8pPr>
            <a:lvl9pPr marL="2657142" indent="0">
              <a:buNone/>
              <a:defRPr sz="1400"/>
            </a:lvl9pPr>
          </a:lstStyle>
          <a:p>
            <a:endParaRPr lang="es-CO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9" y="5367346"/>
            <a:ext cx="5486400" cy="804863"/>
          </a:xfrm>
        </p:spPr>
        <p:txBody>
          <a:bodyPr/>
          <a:lstStyle>
            <a:lvl1pPr marL="0" indent="0">
              <a:buNone/>
              <a:defRPr sz="1100"/>
            </a:lvl1pPr>
            <a:lvl2pPr marL="332143" indent="0">
              <a:buNone/>
              <a:defRPr sz="900"/>
            </a:lvl2pPr>
            <a:lvl3pPr marL="664287" indent="0">
              <a:buNone/>
              <a:defRPr sz="700"/>
            </a:lvl3pPr>
            <a:lvl4pPr marL="996428" indent="0">
              <a:buNone/>
              <a:defRPr sz="700"/>
            </a:lvl4pPr>
            <a:lvl5pPr marL="1328571" indent="0">
              <a:buNone/>
              <a:defRPr sz="700"/>
            </a:lvl5pPr>
            <a:lvl6pPr marL="1660713" indent="0">
              <a:buNone/>
              <a:defRPr sz="700"/>
            </a:lvl6pPr>
            <a:lvl7pPr marL="1992857" indent="0">
              <a:buNone/>
              <a:defRPr sz="700"/>
            </a:lvl7pPr>
            <a:lvl8pPr marL="2325001" indent="0">
              <a:buNone/>
              <a:defRPr sz="700"/>
            </a:lvl8pPr>
            <a:lvl9pPr marL="2657142" indent="0">
              <a:buNone/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A64CA-7803-433E-B6DD-C7847CCCE81F}" type="datetime1">
              <a:rPr lang="es-CO" smtClean="0"/>
              <a:pPr/>
              <a:t>29/02/2016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pPr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051086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5"/>
            <a:ext cx="8229600" cy="1143000"/>
          </a:xfrm>
          <a:prstGeom prst="rect">
            <a:avLst/>
          </a:prstGeom>
        </p:spPr>
        <p:txBody>
          <a:bodyPr vert="horz" lIns="66429" tIns="33214" rIns="66429" bIns="33214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s-C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11"/>
            <a:ext cx="8229600" cy="4525965"/>
          </a:xfrm>
          <a:prstGeom prst="rect">
            <a:avLst/>
          </a:prstGeom>
        </p:spPr>
        <p:txBody>
          <a:bodyPr vert="horz" lIns="66429" tIns="33214" rIns="66429" bIns="33214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63"/>
            <a:ext cx="2133600" cy="365123"/>
          </a:xfrm>
          <a:prstGeom prst="rect">
            <a:avLst/>
          </a:prstGeom>
        </p:spPr>
        <p:txBody>
          <a:bodyPr vert="horz" lIns="66429" tIns="33214" rIns="66429" bIns="33214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315E86-C370-4951-B3C4-EBC192A12FC0}" type="datetime1">
              <a:rPr lang="es-CO" smtClean="0"/>
              <a:pPr/>
              <a:t>29/02/2016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63"/>
            <a:ext cx="2895600" cy="365123"/>
          </a:xfrm>
          <a:prstGeom prst="rect">
            <a:avLst/>
          </a:prstGeom>
        </p:spPr>
        <p:txBody>
          <a:bodyPr vert="horz" lIns="66429" tIns="33214" rIns="66429" bIns="33214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63"/>
            <a:ext cx="2133600" cy="365123"/>
          </a:xfrm>
          <a:prstGeom prst="rect">
            <a:avLst/>
          </a:prstGeom>
        </p:spPr>
        <p:txBody>
          <a:bodyPr vert="horz" lIns="66429" tIns="33214" rIns="66429" bIns="33214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E99D1F-D63B-4CE7-9A9B-2992776A5B88}" type="slidenum">
              <a:rPr lang="es-CO" smtClean="0"/>
              <a:pPr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831212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664287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9107" indent="-249107" algn="l" defTabSz="664287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39734" indent="-207590" algn="l" defTabSz="664287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830358" indent="-166071" algn="l" defTabSz="664287" rtl="0" eaLnBrk="1" latinLnBrk="0" hangingPunct="1">
        <a:spcBef>
          <a:spcPct val="20000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162501" indent="-166071" algn="l" defTabSz="664287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94645" indent="-166071" algn="l" defTabSz="664287" rtl="0" eaLnBrk="1" latinLnBrk="0" hangingPunct="1">
        <a:spcBef>
          <a:spcPct val="20000"/>
        </a:spcBef>
        <a:buFont typeface="Arial" panose="020B0604020202020204" pitchFamily="34" charset="0"/>
        <a:buChar char="»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26786" indent="-166071" algn="l" defTabSz="664287" rtl="0" eaLnBrk="1" latinLnBrk="0" hangingPunct="1">
        <a:spcBef>
          <a:spcPct val="200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58928" indent="-166071" algn="l" defTabSz="664287" rtl="0" eaLnBrk="1" latinLnBrk="0" hangingPunct="1">
        <a:spcBef>
          <a:spcPct val="200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91071" indent="-166071" algn="l" defTabSz="664287" rtl="0" eaLnBrk="1" latinLnBrk="0" hangingPunct="1">
        <a:spcBef>
          <a:spcPct val="200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23215" indent="-166071" algn="l" defTabSz="664287" rtl="0" eaLnBrk="1" latinLnBrk="0" hangingPunct="1">
        <a:spcBef>
          <a:spcPct val="200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66428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32143" algn="l" defTabSz="66428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64287" algn="l" defTabSz="66428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996428" algn="l" defTabSz="66428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328571" algn="l" defTabSz="66428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660713" algn="l" defTabSz="66428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992857" algn="l" defTabSz="66428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325001" algn="l" defTabSz="66428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657142" algn="l" defTabSz="66428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hyperlink" Target="https://tesoreria.interamerica.org/CustodianFR" TargetMode="Externa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6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4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hyperlink" Target="https://tesoreria.interamerica.org/CustodianFR" TargetMode="External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fr-FR" dirty="0"/>
              <a:t>Outil </a:t>
            </a:r>
            <a:r>
              <a:rPr lang="fr-FR" dirty="0" err="1"/>
              <a:t>Custodian</a:t>
            </a:r>
            <a:r>
              <a:rPr lang="fr-FR" dirty="0"/>
              <a:t> FBO</a:t>
            </a:r>
            <a:endParaRPr lang="es-CO" i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fr-FR" b="1" dirty="0"/>
              <a:t>Des exemples de </a:t>
            </a:r>
            <a:r>
              <a:rPr lang="fr-FR" b="1" dirty="0" smtClean="0"/>
              <a:t>démonstration</a:t>
            </a:r>
            <a:endParaRPr lang="es-CO" b="1" dirty="0"/>
          </a:p>
          <a:p>
            <a:endParaRPr lang="es-CO" dirty="0"/>
          </a:p>
          <a:p>
            <a:pPr algn="r"/>
            <a:r>
              <a:rPr lang="es-CO" sz="1700" dirty="0"/>
              <a:t> </a:t>
            </a:r>
            <a:r>
              <a:rPr lang="es-CO" sz="1700" dirty="0"/>
              <a:t>IAD/</a:t>
            </a:r>
            <a:r>
              <a:rPr lang="es-CO" sz="1700" dirty="0" err="1"/>
              <a:t>Tre</a:t>
            </a:r>
            <a:endParaRPr lang="es-CO" sz="17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pPr/>
              <a:t>1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03609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O" dirty="0" err="1"/>
              <a:t>Enregistrement</a:t>
            </a:r>
            <a:r>
              <a:rPr lang="es-CO" dirty="0"/>
              <a:t> de </a:t>
            </a:r>
            <a:r>
              <a:rPr lang="es-CO" dirty="0" err="1"/>
              <a:t>données</a:t>
            </a:r>
            <a:endParaRPr lang="es-CO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7848600" cy="2133601"/>
          </a:xfrm>
        </p:spPr>
        <p:txBody>
          <a:bodyPr>
            <a:normAutofit/>
          </a:bodyPr>
          <a:lstStyle/>
          <a:p>
            <a:r>
              <a:rPr lang="fr-FR" dirty="0" smtClean="0"/>
              <a:t>Une </a:t>
            </a:r>
            <a:r>
              <a:rPr lang="fr-FR" dirty="0"/>
              <a:t>fois que vous avez fini avec l'information administrative, cliquez sur le deuxième onglet (tab) appelé </a:t>
            </a:r>
            <a:r>
              <a:rPr lang="fr-FR" i="1" dirty="0">
                <a:solidFill>
                  <a:srgbClr val="FF0000"/>
                </a:solidFill>
              </a:rPr>
              <a:t>Info Candidat </a:t>
            </a:r>
            <a:endParaRPr lang="fr-FR" i="1" dirty="0" smtClean="0">
              <a:solidFill>
                <a:srgbClr val="FF0000"/>
              </a:solidFill>
            </a:endParaRPr>
          </a:p>
          <a:p>
            <a:r>
              <a:rPr lang="fr-FR" dirty="0" smtClean="0"/>
              <a:t>Ne </a:t>
            </a:r>
            <a:r>
              <a:rPr lang="fr-FR" dirty="0"/>
              <a:t>devez pas oublier de remplir les données essentielles</a:t>
            </a:r>
            <a:endParaRPr lang="es-CO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3124200"/>
            <a:ext cx="8229600" cy="2285999"/>
          </a:xfrm>
        </p:spPr>
        <p:txBody>
          <a:bodyPr numCol="2">
            <a:normAutofit/>
          </a:bodyPr>
          <a:lstStyle/>
          <a:p>
            <a:pPr lvl="1"/>
            <a:r>
              <a:rPr lang="fr-FR" dirty="0"/>
              <a:t>	État civil</a:t>
            </a:r>
          </a:p>
          <a:p>
            <a:pPr lvl="1"/>
            <a:r>
              <a:rPr lang="fr-FR" dirty="0"/>
              <a:t>	Années de service</a:t>
            </a:r>
          </a:p>
          <a:p>
            <a:pPr lvl="1"/>
            <a:r>
              <a:rPr lang="fr-FR" dirty="0"/>
              <a:t>	Pourcentage Salarial</a:t>
            </a:r>
          </a:p>
          <a:p>
            <a:pPr lvl="1"/>
            <a:r>
              <a:rPr lang="fr-FR" dirty="0"/>
              <a:t>	Statut d'emploi (pasteur, professeur, etc.)</a:t>
            </a:r>
          </a:p>
          <a:p>
            <a:pPr lvl="1"/>
            <a:r>
              <a:rPr lang="fr-FR" dirty="0"/>
              <a:t>	Type de Candidat (Service Actif, Interruption Permanente, Colporteur)</a:t>
            </a:r>
          </a:p>
          <a:p>
            <a:pPr lvl="1"/>
            <a:r>
              <a:rPr lang="fr-FR" dirty="0"/>
              <a:t>	A-t-il-reçu d'allocation </a:t>
            </a:r>
            <a:r>
              <a:rPr lang="fr-FR" dirty="0" smtClean="0"/>
              <a:t>logement</a:t>
            </a:r>
            <a:r>
              <a:rPr lang="fr-FR" dirty="0"/>
              <a:t>?</a:t>
            </a:r>
          </a:p>
          <a:p>
            <a:pPr lvl="1"/>
            <a:r>
              <a:rPr lang="fr-FR" dirty="0"/>
              <a:t>	A son conjoint reçu d'Allocation Logement?</a:t>
            </a:r>
          </a:p>
          <a:p>
            <a:pPr lvl="1"/>
            <a:r>
              <a:rPr lang="fr-FR" dirty="0"/>
              <a:t>	A son époux(</a:t>
            </a:r>
            <a:r>
              <a:rPr lang="fr-FR" dirty="0" err="1"/>
              <a:t>ouse</a:t>
            </a:r>
            <a:r>
              <a:rPr lang="fr-FR" dirty="0"/>
              <a:t>) reçu d''Allocation de Conjoint?</a:t>
            </a:r>
          </a:p>
          <a:p>
            <a:endParaRPr lang="es-CO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pPr/>
              <a:t>10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063525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pPr/>
              <a:t>11</a:t>
            </a:fld>
            <a:endParaRPr lang="es-CO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76" y="610512"/>
            <a:ext cx="8886824" cy="56369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36791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O" dirty="0" err="1"/>
              <a:t>Pays</a:t>
            </a:r>
            <a:r>
              <a:rPr lang="es-CO" dirty="0"/>
              <a:t> de Base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Finalement</a:t>
            </a:r>
            <a:r>
              <a:rPr lang="fr-FR" dirty="0"/>
              <a:t>, devez remplir l'information pour déterminer comment recevoir des bénéfices</a:t>
            </a:r>
            <a:r>
              <a:rPr lang="fr-FR" dirty="0" smtClean="0"/>
              <a:t>:</a:t>
            </a:r>
          </a:p>
          <a:p>
            <a:pPr lvl="1"/>
            <a:r>
              <a:rPr lang="fr-FR" dirty="0" smtClean="0"/>
              <a:t>Si </a:t>
            </a:r>
            <a:r>
              <a:rPr lang="fr-FR" dirty="0"/>
              <a:t>du pays où l'employé était né</a:t>
            </a:r>
          </a:p>
          <a:p>
            <a:pPr lvl="1"/>
            <a:r>
              <a:rPr lang="fr-FR" dirty="0" smtClean="0"/>
              <a:t>Si </a:t>
            </a:r>
            <a:r>
              <a:rPr lang="fr-FR" dirty="0"/>
              <a:t>du pays d'adoption</a:t>
            </a:r>
          </a:p>
          <a:p>
            <a:pPr lvl="1"/>
            <a:r>
              <a:rPr lang="fr-FR" dirty="0" smtClean="0"/>
              <a:t>Si </a:t>
            </a:r>
            <a:r>
              <a:rPr lang="fr-FR" dirty="0"/>
              <a:t>du dernier pays d'emploi</a:t>
            </a:r>
          </a:p>
          <a:p>
            <a:pPr lvl="1"/>
            <a:endParaRPr lang="es-CO" dirty="0" smtClean="0"/>
          </a:p>
          <a:p>
            <a:r>
              <a:rPr lang="fr-FR" dirty="0" smtClean="0"/>
              <a:t>Ces </a:t>
            </a:r>
            <a:r>
              <a:rPr lang="fr-FR" dirty="0"/>
              <a:t>sélections déterminent le facteur salarial que automatiquement apparaîtra ci-dessous</a:t>
            </a:r>
            <a:endParaRPr lang="es-CO" dirty="0" smtClean="0"/>
          </a:p>
          <a:p>
            <a:pPr lvl="1"/>
            <a:endParaRPr lang="es-C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pPr/>
              <a:t>12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09511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pPr/>
              <a:t>13</a:t>
            </a:fld>
            <a:endParaRPr lang="es-CO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760130"/>
            <a:ext cx="8667750" cy="5403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85174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O" dirty="0" err="1"/>
              <a:t>Calcul</a:t>
            </a:r>
            <a:r>
              <a:rPr lang="es-CO" dirty="0"/>
              <a:t> des </a:t>
            </a:r>
            <a:r>
              <a:rPr lang="es-CO" dirty="0" err="1" smtClean="0"/>
              <a:t>Bénéfices</a:t>
            </a:r>
            <a:endParaRPr lang="es-C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Une </a:t>
            </a:r>
            <a:r>
              <a:rPr lang="fr-FR" dirty="0"/>
              <a:t>fois que vous avez fini d'entrer l'information, fermez l'écran et du Menu Principal cliquez sur le bouton </a:t>
            </a:r>
            <a:r>
              <a:rPr lang="fr-FR" i="1" dirty="0">
                <a:solidFill>
                  <a:srgbClr val="FF0000"/>
                </a:solidFill>
              </a:rPr>
              <a:t>Modifier l'Enregistrement et Calculer des Bénéfices</a:t>
            </a:r>
            <a:endParaRPr lang="es-CO" i="1" dirty="0" smtClean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pPr/>
              <a:t>14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31891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329" y="366722"/>
            <a:ext cx="7751763" cy="612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Left Arrow 4"/>
          <p:cNvSpPr/>
          <p:nvPr/>
        </p:nvSpPr>
        <p:spPr>
          <a:xfrm>
            <a:off x="6858000" y="2743200"/>
            <a:ext cx="2286000" cy="5334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429" tIns="33214" rIns="66429" bIns="33214" rtlCol="0" anchor="ctr"/>
          <a:lstStyle/>
          <a:p>
            <a:pPr algn="ctr"/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pPr/>
              <a:t>15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88535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2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3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" y="752478"/>
            <a:ext cx="7848600" cy="5353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Left-Right Arrow Callout 3"/>
          <p:cNvSpPr/>
          <p:nvPr/>
        </p:nvSpPr>
        <p:spPr>
          <a:xfrm rot="5400000">
            <a:off x="4648201" y="2286001"/>
            <a:ext cx="3657600" cy="2438400"/>
          </a:xfrm>
          <a:prstGeom prst="leftRightArrowCallou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vert270" wrap="square" lIns="66429" tIns="33214" rIns="66429" bIns="3321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sz="1400" dirty="0"/>
              <a:t>Choisissez le candidat et ci-dessous choisissez le bouton </a:t>
            </a:r>
            <a:endParaRPr lang="es-CO" sz="1400" dirty="0"/>
          </a:p>
          <a:p>
            <a:pPr algn="ctr"/>
            <a:r>
              <a:rPr lang="es-CO" sz="1400" b="1" dirty="0">
                <a:solidFill>
                  <a:schemeClr val="bg1"/>
                </a:solidFill>
              </a:rPr>
              <a:t>Open </a:t>
            </a:r>
            <a:r>
              <a:rPr lang="es-CO" sz="1400" b="1" dirty="0">
                <a:solidFill>
                  <a:schemeClr val="bg1"/>
                </a:solidFill>
              </a:rPr>
              <a:t>Record…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pPr/>
              <a:t>16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32151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429" y="685800"/>
            <a:ext cx="8740346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own Arrow Callout 2"/>
          <p:cNvSpPr/>
          <p:nvPr/>
        </p:nvSpPr>
        <p:spPr>
          <a:xfrm>
            <a:off x="5334004" y="304800"/>
            <a:ext cx="3768315" cy="1143000"/>
          </a:xfrm>
          <a:prstGeom prst="downArrowCallout">
            <a:avLst>
              <a:gd name="adj1" fmla="val 13462"/>
              <a:gd name="adj2" fmla="val 25000"/>
              <a:gd name="adj3" fmla="val 25000"/>
              <a:gd name="adj4" fmla="val 64977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6429" tIns="33214" rIns="66429" bIns="3321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CO" sz="1400" b="1" dirty="0" err="1">
                <a:solidFill>
                  <a:schemeClr val="bg1"/>
                </a:solidFill>
              </a:rPr>
              <a:t>Cliquez</a:t>
            </a:r>
            <a:r>
              <a:rPr lang="es-CO" sz="1400" b="1" dirty="0">
                <a:solidFill>
                  <a:schemeClr val="bg1"/>
                </a:solidFill>
              </a:rPr>
              <a:t> sur </a:t>
            </a:r>
            <a:r>
              <a:rPr lang="es-CO" sz="1400" b="1" dirty="0" err="1">
                <a:solidFill>
                  <a:schemeClr val="bg1"/>
                </a:solidFill>
              </a:rPr>
              <a:t>l'onglet</a:t>
            </a:r>
            <a:r>
              <a:rPr lang="es-CO" sz="1400" b="1" dirty="0">
                <a:solidFill>
                  <a:schemeClr val="bg1"/>
                </a:solidFill>
              </a:rPr>
              <a:t> </a:t>
            </a:r>
            <a:r>
              <a:rPr lang="es-CO" sz="1400" b="1" i="1" dirty="0" err="1">
                <a:solidFill>
                  <a:schemeClr val="bg1"/>
                </a:solidFill>
              </a:rPr>
              <a:t>Bénéfices</a:t>
            </a:r>
            <a:r>
              <a:rPr lang="es-CO" sz="1400" b="1" i="1" dirty="0">
                <a:solidFill>
                  <a:schemeClr val="bg1"/>
                </a:solidFill>
              </a:rPr>
              <a:t>…</a:t>
            </a:r>
            <a:endParaRPr lang="es-CO" sz="1400" b="1" dirty="0">
              <a:solidFill>
                <a:schemeClr val="bg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pPr/>
              <a:t>17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05413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5" y="677009"/>
            <a:ext cx="8791576" cy="55040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Frame 2"/>
          <p:cNvSpPr/>
          <p:nvPr/>
        </p:nvSpPr>
        <p:spPr>
          <a:xfrm>
            <a:off x="6019800" y="1905002"/>
            <a:ext cx="2209800" cy="609599"/>
          </a:xfrm>
          <a:prstGeom prst="fram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429" tIns="33214" rIns="66429" bIns="33214" rtlCol="0" anchor="ctr"/>
          <a:lstStyle/>
          <a:p>
            <a:pPr algn="ctr"/>
            <a:endParaRPr lang="es-CO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2407" y="228609"/>
            <a:ext cx="8851079" cy="236354"/>
          </a:xfrm>
          <a:prstGeom prst="rect">
            <a:avLst/>
          </a:prstGeom>
          <a:noFill/>
        </p:spPr>
        <p:txBody>
          <a:bodyPr wrap="square" lIns="66429" tIns="33214" rIns="66429" bIns="33214" rtlCol="0">
            <a:spAutoFit/>
          </a:bodyPr>
          <a:lstStyle/>
          <a:p>
            <a:pPr algn="r"/>
            <a:r>
              <a:rPr lang="fr-FR" sz="1100" b="1" i="1" dirty="0"/>
              <a:t>Écran résumé pour calculer des bénéfices</a:t>
            </a:r>
            <a:endParaRPr lang="es-CO" sz="1100" b="1" i="1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pPr/>
              <a:t>18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45047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1600209"/>
            <a:ext cx="3657600" cy="45087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1774" y="1600202"/>
            <a:ext cx="3628831" cy="4473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O" dirty="0" err="1"/>
              <a:t>Calcul</a:t>
            </a:r>
            <a:r>
              <a:rPr lang="es-CO" dirty="0"/>
              <a:t> des </a:t>
            </a:r>
            <a:r>
              <a:rPr lang="es-CO" dirty="0" err="1"/>
              <a:t>Bénéfices</a:t>
            </a:r>
            <a:endParaRPr lang="es-CO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Dans </a:t>
            </a:r>
            <a:r>
              <a:rPr lang="fr-FR" dirty="0"/>
              <a:t>la fenêtre indépendante, cliquez sur le bouton </a:t>
            </a:r>
            <a:r>
              <a:rPr lang="fr-FR" i="1" dirty="0">
                <a:solidFill>
                  <a:srgbClr val="FF0000"/>
                </a:solidFill>
              </a:rPr>
              <a:t>By the </a:t>
            </a:r>
            <a:r>
              <a:rPr lang="fr-FR" i="1" dirty="0" err="1">
                <a:solidFill>
                  <a:srgbClr val="FF0000"/>
                </a:solidFill>
              </a:rPr>
              <a:t>policy</a:t>
            </a:r>
            <a:endParaRPr lang="fr-FR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fr-FR" dirty="0" smtClean="0"/>
          </a:p>
          <a:p>
            <a:r>
              <a:rPr lang="fr-FR" dirty="0" smtClean="0"/>
              <a:t>Une </a:t>
            </a:r>
            <a:r>
              <a:rPr lang="fr-FR" dirty="0"/>
              <a:t>fois que vous avez des données, cliquez sur le bouton </a:t>
            </a:r>
            <a:r>
              <a:rPr lang="fr-FR" i="1" dirty="0" err="1">
                <a:solidFill>
                  <a:srgbClr val="FF0000"/>
                </a:solidFill>
              </a:rPr>
              <a:t>Approve</a:t>
            </a:r>
            <a:r>
              <a:rPr lang="fr-FR" i="1" dirty="0">
                <a:solidFill>
                  <a:srgbClr val="FF0000"/>
                </a:solidFill>
              </a:rPr>
              <a:t> </a:t>
            </a:r>
            <a:r>
              <a:rPr lang="fr-FR" dirty="0"/>
              <a:t>(approuver) </a:t>
            </a:r>
          </a:p>
          <a:p>
            <a:endParaRPr lang="es-CO" dirty="0"/>
          </a:p>
        </p:txBody>
      </p:sp>
      <p:sp>
        <p:nvSpPr>
          <p:cNvPr id="5" name="Right Arrow 4"/>
          <p:cNvSpPr/>
          <p:nvPr/>
        </p:nvSpPr>
        <p:spPr>
          <a:xfrm rot="933627">
            <a:off x="3848100" y="2753059"/>
            <a:ext cx="1447800" cy="673725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6429" tIns="33214" rIns="66429" bIns="3321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CO" sz="1400" b="1" dirty="0">
              <a:solidFill>
                <a:schemeClr val="bg1"/>
              </a:solidFill>
            </a:endParaRPr>
          </a:p>
        </p:txBody>
      </p:sp>
      <p:sp>
        <p:nvSpPr>
          <p:cNvPr id="6" name="Right Arrow 5"/>
          <p:cNvSpPr/>
          <p:nvPr/>
        </p:nvSpPr>
        <p:spPr>
          <a:xfrm rot="827388">
            <a:off x="3124200" y="5522477"/>
            <a:ext cx="2133600" cy="609599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6429" tIns="33214" rIns="66429" bIns="3321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CO" sz="1400" b="1" dirty="0">
              <a:solidFill>
                <a:schemeClr val="bg1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pPr/>
              <a:t>19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73132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/>
              <a:t>Comment des bénéfices étaient calculées</a:t>
            </a:r>
            <a:endParaRPr lang="es-CO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r-FR" dirty="0" smtClean="0"/>
              <a:t>Antérieurement</a:t>
            </a:r>
            <a:r>
              <a:rPr lang="fr-FR" dirty="0"/>
              <a:t>, des tables étaient publiés au Manuel de Règlements de la DIA</a:t>
            </a:r>
          </a:p>
          <a:p>
            <a:pPr marL="0" indent="0">
              <a:buNone/>
            </a:pPr>
            <a:r>
              <a:rPr lang="fr-FR" dirty="0" smtClean="0"/>
              <a:t>Ces </a:t>
            </a:r>
            <a:r>
              <a:rPr lang="fr-FR" dirty="0"/>
              <a:t>tables étaient consultées chaque fois qu'un candidat était présenté, et des calculs manuels étaient faire.</a:t>
            </a:r>
          </a:p>
          <a:p>
            <a:pPr marL="0" indent="0">
              <a:buNone/>
            </a:pPr>
            <a:r>
              <a:rPr lang="fr-FR" dirty="0" smtClean="0"/>
              <a:t>Le </a:t>
            </a:r>
            <a:r>
              <a:rPr lang="fr-FR" dirty="0"/>
              <a:t>processus était dispendieux</a:t>
            </a:r>
          </a:p>
        </p:txBody>
      </p:sp>
      <p:pic>
        <p:nvPicPr>
          <p:cNvPr id="4" name="Picture 2" descr="http://thumbs.dreamstime.com/x/libro-grande-474787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1790701"/>
            <a:ext cx="3810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pPr/>
              <a:t>2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48854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5" y="750776"/>
            <a:ext cx="8601076" cy="5356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52407" y="228609"/>
            <a:ext cx="8851079" cy="236354"/>
          </a:xfrm>
          <a:prstGeom prst="rect">
            <a:avLst/>
          </a:prstGeom>
          <a:noFill/>
        </p:spPr>
        <p:txBody>
          <a:bodyPr wrap="square" lIns="66429" tIns="33214" rIns="66429" bIns="33214" rtlCol="0">
            <a:spAutoFit/>
          </a:bodyPr>
          <a:lstStyle/>
          <a:p>
            <a:pPr algn="r"/>
            <a:r>
              <a:rPr lang="fr-FR" sz="1100" b="1" i="1" dirty="0"/>
              <a:t>Écran résumé pour calculer des bénéfices</a:t>
            </a:r>
            <a:endParaRPr lang="es-CO" sz="1100" b="1" i="1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pPr/>
              <a:t>20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83083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O" dirty="0" err="1"/>
              <a:t>Imprimer</a:t>
            </a:r>
            <a:r>
              <a:rPr lang="es-CO" dirty="0"/>
              <a:t> des </a:t>
            </a:r>
            <a:r>
              <a:rPr lang="es-CO" dirty="0" err="1"/>
              <a:t>résultats</a:t>
            </a:r>
            <a:endParaRPr lang="es-CO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Après </a:t>
            </a:r>
            <a:r>
              <a:rPr lang="fr-FR" dirty="0"/>
              <a:t>calculer, vous pouvez rentrer dans n'importe quel onglet (</a:t>
            </a:r>
            <a:r>
              <a:rPr lang="fr-FR" dirty="0" err="1"/>
              <a:t>tabs</a:t>
            </a:r>
            <a:r>
              <a:rPr lang="fr-FR" dirty="0"/>
              <a:t>) derrière de l'onglet Bénéfices et cliquer sur le bouton </a:t>
            </a:r>
            <a:r>
              <a:rPr lang="fr-FR" i="1" dirty="0">
                <a:solidFill>
                  <a:srgbClr val="FF0000"/>
                </a:solidFill>
              </a:rPr>
              <a:t>Afficher le Résumé </a:t>
            </a:r>
            <a:r>
              <a:rPr lang="fr-FR" dirty="0"/>
              <a:t>ou </a:t>
            </a:r>
            <a:r>
              <a:rPr lang="fr-FR" i="1" dirty="0">
                <a:solidFill>
                  <a:srgbClr val="FF0000"/>
                </a:solidFill>
              </a:rPr>
              <a:t>Afficher le Document</a:t>
            </a:r>
          </a:p>
          <a:p>
            <a:r>
              <a:rPr lang="fr-FR" dirty="0" smtClean="0"/>
              <a:t>Ce </a:t>
            </a:r>
            <a:r>
              <a:rPr lang="fr-FR" dirty="0"/>
              <a:t>résultat peut être exporté au PDF ou votre imprimante.</a:t>
            </a:r>
          </a:p>
          <a:p>
            <a:endParaRPr lang="es-CO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pPr/>
              <a:t>21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3726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429" y="685800"/>
            <a:ext cx="8740346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pPr/>
              <a:t>22</a:t>
            </a:fld>
            <a:endParaRPr lang="es-CO"/>
          </a:p>
        </p:txBody>
      </p:sp>
      <p:sp>
        <p:nvSpPr>
          <p:cNvPr id="6" name="Frame 5"/>
          <p:cNvSpPr/>
          <p:nvPr/>
        </p:nvSpPr>
        <p:spPr>
          <a:xfrm>
            <a:off x="7381873" y="2362201"/>
            <a:ext cx="1609727" cy="1066800"/>
          </a:xfrm>
          <a:prstGeom prst="fram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429" tIns="33214" rIns="66429" bIns="33214" rtlCol="0" anchor="ctr"/>
          <a:lstStyle/>
          <a:p>
            <a:pPr algn="ctr"/>
            <a:endParaRPr lang="es-CO">
              <a:solidFill>
                <a:schemeClr val="tx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2407" y="228609"/>
            <a:ext cx="8851079" cy="236354"/>
          </a:xfrm>
          <a:prstGeom prst="rect">
            <a:avLst/>
          </a:prstGeom>
          <a:noFill/>
        </p:spPr>
        <p:txBody>
          <a:bodyPr wrap="square" lIns="66429" tIns="33214" rIns="66429" bIns="33214" rtlCol="0">
            <a:spAutoFit/>
          </a:bodyPr>
          <a:lstStyle/>
          <a:p>
            <a:pPr algn="r"/>
            <a:r>
              <a:rPr lang="es-CO" sz="1100" b="1" i="1" dirty="0" err="1"/>
              <a:t>Comment</a:t>
            </a:r>
            <a:r>
              <a:rPr lang="es-CO" sz="1100" b="1" i="1" dirty="0"/>
              <a:t> </a:t>
            </a:r>
            <a:r>
              <a:rPr lang="es-CO" sz="1100" b="1" i="1" dirty="0" err="1"/>
              <a:t>imprimer</a:t>
            </a:r>
            <a:r>
              <a:rPr lang="es-CO" sz="1100" b="1" i="1" dirty="0"/>
              <a:t> des </a:t>
            </a:r>
            <a:r>
              <a:rPr lang="es-CO" sz="1100" b="1" i="1" dirty="0" err="1"/>
              <a:t>résultats</a:t>
            </a:r>
            <a:endParaRPr lang="es-CO" sz="1100" b="1" i="1" dirty="0"/>
          </a:p>
        </p:txBody>
      </p:sp>
    </p:spTree>
    <p:extLst>
      <p:ext uri="{BB962C8B-B14F-4D97-AF65-F5344CB8AC3E}">
        <p14:creationId xmlns:p14="http://schemas.microsoft.com/office/powerpoint/2010/main" val="2250395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pPr/>
              <a:t>23</a:t>
            </a:fld>
            <a:endParaRPr lang="es-CO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350173"/>
            <a:ext cx="5029200" cy="6157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934209" y="228600"/>
            <a:ext cx="2069279" cy="236354"/>
          </a:xfrm>
          <a:prstGeom prst="rect">
            <a:avLst/>
          </a:prstGeom>
          <a:noFill/>
        </p:spPr>
        <p:txBody>
          <a:bodyPr wrap="square" lIns="66429" tIns="33214" rIns="66429" bIns="33214" rtlCol="0">
            <a:spAutoFit/>
          </a:bodyPr>
          <a:lstStyle/>
          <a:p>
            <a:pPr algn="r"/>
            <a:r>
              <a:rPr lang="es-CO" sz="1100" b="1" i="1" dirty="0" err="1"/>
              <a:t>Comment</a:t>
            </a:r>
            <a:r>
              <a:rPr lang="es-CO" sz="1100" b="1" i="1" dirty="0"/>
              <a:t> </a:t>
            </a:r>
            <a:r>
              <a:rPr lang="es-CO" sz="1100" b="1" i="1" dirty="0" err="1"/>
              <a:t>imprimer</a:t>
            </a:r>
            <a:r>
              <a:rPr lang="es-CO" sz="1100" b="1" i="1" dirty="0"/>
              <a:t> des </a:t>
            </a:r>
            <a:r>
              <a:rPr lang="es-CO" sz="1100" b="1" i="1" dirty="0" err="1"/>
              <a:t>résultats</a:t>
            </a:r>
            <a:endParaRPr lang="es-CO" sz="1100" b="1" i="1" dirty="0"/>
          </a:p>
        </p:txBody>
      </p:sp>
    </p:spTree>
    <p:extLst>
      <p:ext uri="{BB962C8B-B14F-4D97-AF65-F5344CB8AC3E}">
        <p14:creationId xmlns:p14="http://schemas.microsoft.com/office/powerpoint/2010/main" val="3662219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fr-FR" dirty="0"/>
              <a:t>Exemples de Cas de Candidats au Plan de Bénéfices </a:t>
            </a: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s-CO" dirty="0" err="1"/>
              <a:t>Utilisant</a:t>
            </a:r>
            <a:r>
              <a:rPr lang="es-CO" dirty="0"/>
              <a:t> </a:t>
            </a:r>
            <a:r>
              <a:rPr lang="es-CO" dirty="0" err="1"/>
              <a:t>l'Outil</a:t>
            </a:r>
            <a:r>
              <a:rPr lang="es-CO" dirty="0"/>
              <a:t> Custodian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pPr/>
              <a:t>24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35963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O" dirty="0" err="1"/>
              <a:t>Exemples</a:t>
            </a:r>
            <a:endParaRPr lang="es-C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r-FR" dirty="0"/>
              <a:t>Explorons quelques exemples de variation des valeurs selon les caractéristiques de chaque candidat</a:t>
            </a:r>
            <a:r>
              <a:rPr lang="fr-FR" dirty="0" smtClean="0"/>
              <a:t>:</a:t>
            </a:r>
          </a:p>
          <a:p>
            <a:r>
              <a:rPr lang="fr-FR" dirty="0" smtClean="0"/>
              <a:t>Employé </a:t>
            </a:r>
            <a:r>
              <a:rPr lang="fr-FR" dirty="0"/>
              <a:t>qui termine en Service Actif</a:t>
            </a:r>
          </a:p>
          <a:p>
            <a:r>
              <a:rPr lang="fr-FR" dirty="0" smtClean="0"/>
              <a:t>Employé </a:t>
            </a:r>
            <a:r>
              <a:rPr lang="fr-FR" dirty="0"/>
              <a:t>venant d'une Interruption Permanente de </a:t>
            </a:r>
            <a:r>
              <a:rPr lang="fr-FR" dirty="0" smtClean="0"/>
              <a:t>Service (IPS)</a:t>
            </a:r>
            <a:endParaRPr lang="fr-FR" dirty="0"/>
          </a:p>
          <a:p>
            <a:r>
              <a:rPr lang="fr-FR" dirty="0" smtClean="0"/>
              <a:t>Participant Anticipé</a:t>
            </a: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pPr/>
              <a:t>25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27654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O" dirty="0"/>
              <a:t>Liste des </a:t>
            </a:r>
            <a:r>
              <a:rPr lang="es-CO" dirty="0" err="1"/>
              <a:t>Exemples</a:t>
            </a:r>
            <a:endParaRPr lang="es-C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73660" indent="-373660">
              <a:buFont typeface="+mj-lt"/>
              <a:buAutoNum type="arabicPeriod"/>
            </a:pPr>
            <a:r>
              <a:rPr lang="fr-FR" dirty="0" smtClean="0"/>
              <a:t>Participant </a:t>
            </a:r>
            <a:r>
              <a:rPr lang="fr-FR" dirty="0"/>
              <a:t>qui termine en Service Actif</a:t>
            </a:r>
          </a:p>
          <a:p>
            <a:pPr marL="373660" indent="-373660">
              <a:buFont typeface="+mj-lt"/>
              <a:buAutoNum type="arabicPeriod"/>
            </a:pPr>
            <a:r>
              <a:rPr lang="fr-FR" dirty="0" smtClean="0"/>
              <a:t>Interruption </a:t>
            </a:r>
            <a:r>
              <a:rPr lang="fr-FR" dirty="0"/>
              <a:t>Permanente</a:t>
            </a:r>
          </a:p>
          <a:p>
            <a:pPr marL="373660" indent="-373660">
              <a:buFont typeface="+mj-lt"/>
              <a:buAutoNum type="arabicPeriod"/>
            </a:pPr>
            <a:r>
              <a:rPr lang="fr-FR" dirty="0" smtClean="0"/>
              <a:t>Interruption </a:t>
            </a:r>
            <a:r>
              <a:rPr lang="fr-FR" dirty="0"/>
              <a:t>Permanente de Service avec moins de 30 années de service</a:t>
            </a:r>
          </a:p>
          <a:p>
            <a:pPr marL="373660" indent="-373660">
              <a:buFont typeface="+mj-lt"/>
              <a:buAutoNum type="arabicPeriod"/>
            </a:pPr>
            <a:r>
              <a:rPr lang="fr-FR" dirty="0" smtClean="0"/>
              <a:t>Participant </a:t>
            </a:r>
            <a:r>
              <a:rPr lang="fr-FR" dirty="0"/>
              <a:t>Anticipé qui a atteint l'âge de 60 ans</a:t>
            </a:r>
          </a:p>
          <a:p>
            <a:pPr marL="373660" indent="-373660">
              <a:buFont typeface="+mj-lt"/>
              <a:buAutoNum type="arabicPeriod"/>
            </a:pPr>
            <a:r>
              <a:rPr lang="fr-FR" dirty="0" smtClean="0"/>
              <a:t>Participant </a:t>
            </a:r>
            <a:r>
              <a:rPr lang="fr-FR" dirty="0"/>
              <a:t>Anticipé qui a atteint l'âge de 58 ans</a:t>
            </a:r>
          </a:p>
          <a:p>
            <a:pPr marL="373660" indent="-373660">
              <a:buFont typeface="+mj-lt"/>
              <a:buAutoNum type="arabicPeriod"/>
            </a:pPr>
            <a:r>
              <a:rPr lang="fr-FR" dirty="0" smtClean="0"/>
              <a:t>Participant </a:t>
            </a:r>
            <a:r>
              <a:rPr lang="fr-FR" dirty="0"/>
              <a:t>Anticipé qui a atteint l'âge de 60 ans et 40 années de service</a:t>
            </a:r>
          </a:p>
          <a:p>
            <a:pPr marL="373660" indent="-373660">
              <a:buFont typeface="+mj-lt"/>
              <a:buAutoNum type="arabicPeriod"/>
            </a:pPr>
            <a:endParaRPr lang="es-C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pPr/>
              <a:t>26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09185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/>
              <a:t>Exemple 1: Participant qui termine en Service Actif</a:t>
            </a:r>
            <a:endParaRPr lang="es-C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Nom</a:t>
            </a:r>
            <a:r>
              <a:rPr lang="fr-FR" dirty="0"/>
              <a:t>: </a:t>
            </a:r>
            <a:r>
              <a:rPr lang="fr-FR" dirty="0" smtClean="0"/>
              <a:t>Pierre Papin</a:t>
            </a:r>
            <a:endParaRPr lang="fr-FR" dirty="0"/>
          </a:p>
          <a:p>
            <a:r>
              <a:rPr lang="fr-FR" dirty="0" smtClean="0"/>
              <a:t>Années </a:t>
            </a:r>
            <a:r>
              <a:rPr lang="fr-FR" dirty="0"/>
              <a:t>de service: </a:t>
            </a:r>
            <a:r>
              <a:rPr lang="fr-FR" dirty="0">
                <a:solidFill>
                  <a:srgbClr val="FF0000"/>
                </a:solidFill>
              </a:rPr>
              <a:t>42</a:t>
            </a:r>
          </a:p>
          <a:p>
            <a:r>
              <a:rPr lang="fr-FR" dirty="0" smtClean="0"/>
              <a:t>Âge</a:t>
            </a:r>
            <a:r>
              <a:rPr lang="fr-FR" dirty="0"/>
              <a:t>: </a:t>
            </a:r>
            <a:r>
              <a:rPr lang="fr-FR" dirty="0">
                <a:solidFill>
                  <a:srgbClr val="FF0000"/>
                </a:solidFill>
              </a:rPr>
              <a:t>60</a:t>
            </a:r>
          </a:p>
          <a:p>
            <a:r>
              <a:rPr lang="fr-FR" dirty="0" smtClean="0"/>
              <a:t>Facteur </a:t>
            </a:r>
            <a:r>
              <a:rPr lang="fr-FR" dirty="0"/>
              <a:t>de Pourcentage </a:t>
            </a:r>
            <a:r>
              <a:rPr lang="fr-FR" dirty="0" smtClean="0"/>
              <a:t>Salarial</a:t>
            </a:r>
            <a:r>
              <a:rPr lang="es-CO" dirty="0"/>
              <a:t>: 94</a:t>
            </a:r>
            <a:r>
              <a:rPr lang="es-CO" dirty="0" smtClean="0"/>
              <a:t>%</a:t>
            </a:r>
            <a:endParaRPr lang="fr-FR" dirty="0"/>
          </a:p>
          <a:p>
            <a:r>
              <a:rPr lang="fr-FR" dirty="0" smtClean="0"/>
              <a:t>Marié</a:t>
            </a:r>
            <a:endParaRPr lang="fr-FR" dirty="0"/>
          </a:p>
          <a:p>
            <a:r>
              <a:rPr lang="fr-FR" dirty="0" smtClean="0"/>
              <a:t>Pasteur</a:t>
            </a: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pPr/>
              <a:t>27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72306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2407" y="228609"/>
            <a:ext cx="8851079" cy="236354"/>
          </a:xfrm>
          <a:prstGeom prst="rect">
            <a:avLst/>
          </a:prstGeom>
          <a:noFill/>
        </p:spPr>
        <p:txBody>
          <a:bodyPr wrap="square" lIns="66429" tIns="33214" rIns="66429" bIns="33214" rtlCol="0">
            <a:spAutoFit/>
          </a:bodyPr>
          <a:lstStyle/>
          <a:p>
            <a:pPr algn="r"/>
            <a:r>
              <a:rPr lang="fr-FR" sz="1100" b="1" i="1" dirty="0"/>
              <a:t>Exemple 1: Participant qui termine en Service Actif</a:t>
            </a:r>
            <a:endParaRPr lang="es-CO" sz="1100" b="1" i="1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pPr/>
              <a:t>28</a:t>
            </a:fld>
            <a:endParaRPr lang="es-CO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429" y="685800"/>
            <a:ext cx="8740346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25319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685802"/>
            <a:ext cx="8966612" cy="5638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Frame 3"/>
          <p:cNvSpPr/>
          <p:nvPr/>
        </p:nvSpPr>
        <p:spPr>
          <a:xfrm>
            <a:off x="5887340" y="1905001"/>
            <a:ext cx="762000" cy="457200"/>
          </a:xfrm>
          <a:prstGeom prst="frame">
            <a:avLst>
              <a:gd name="adj1" fmla="val 23715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429" tIns="33214" rIns="66429" bIns="33214" rtlCol="0" anchor="ctr"/>
          <a:lstStyle/>
          <a:p>
            <a:pPr algn="ctr"/>
            <a:endParaRPr lang="es-CO">
              <a:solidFill>
                <a:schemeClr val="tx1"/>
              </a:solidFill>
            </a:endParaRPr>
          </a:p>
        </p:txBody>
      </p:sp>
      <p:sp>
        <p:nvSpPr>
          <p:cNvPr id="5" name="Frame 4"/>
          <p:cNvSpPr/>
          <p:nvPr/>
        </p:nvSpPr>
        <p:spPr>
          <a:xfrm>
            <a:off x="3429000" y="4016528"/>
            <a:ext cx="685800" cy="609599"/>
          </a:xfrm>
          <a:prstGeom prst="fram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6429" tIns="33214" rIns="66429" bIns="3321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CO">
              <a:solidFill>
                <a:schemeClr val="tx1"/>
              </a:solidFill>
            </a:endParaRPr>
          </a:p>
        </p:txBody>
      </p:sp>
      <p:sp>
        <p:nvSpPr>
          <p:cNvPr id="6" name="Frame 5"/>
          <p:cNvSpPr/>
          <p:nvPr/>
        </p:nvSpPr>
        <p:spPr>
          <a:xfrm>
            <a:off x="914400" y="5257800"/>
            <a:ext cx="3657600" cy="381000"/>
          </a:xfrm>
          <a:prstGeom prst="fram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6429" tIns="33214" rIns="66429" bIns="3321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CO">
              <a:solidFill>
                <a:schemeClr val="tx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2407" y="228609"/>
            <a:ext cx="8851079" cy="236354"/>
          </a:xfrm>
          <a:prstGeom prst="rect">
            <a:avLst/>
          </a:prstGeom>
          <a:noFill/>
        </p:spPr>
        <p:txBody>
          <a:bodyPr wrap="square" lIns="66429" tIns="33214" rIns="66429" bIns="33214" rtlCol="0">
            <a:spAutoFit/>
          </a:bodyPr>
          <a:lstStyle/>
          <a:p>
            <a:pPr algn="r"/>
            <a:r>
              <a:rPr lang="fr-FR" sz="1100" b="1" i="1" dirty="0"/>
              <a:t>Exemple 1: Participant qui termine en Service Actif</a:t>
            </a:r>
            <a:endParaRPr lang="es-CO" sz="1100" b="1" i="1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pPr/>
              <a:t>29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3129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8" y="685806"/>
            <a:ext cx="8634841" cy="4863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pPr/>
              <a:t>3</a:t>
            </a:fld>
            <a:endParaRPr lang="es-CO"/>
          </a:p>
        </p:txBody>
      </p:sp>
      <p:sp>
        <p:nvSpPr>
          <p:cNvPr id="5" name="Rectangle 4"/>
          <p:cNvSpPr/>
          <p:nvPr/>
        </p:nvSpPr>
        <p:spPr>
          <a:xfrm>
            <a:off x="84415" y="2514606"/>
            <a:ext cx="8975180" cy="1359738"/>
          </a:xfrm>
          <a:prstGeom prst="rect">
            <a:avLst/>
          </a:prstGeom>
          <a:noFill/>
        </p:spPr>
        <p:txBody>
          <a:bodyPr wrap="square" lIns="66429" tIns="33214" rIns="66429" bIns="33214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latinLnBrk="0"/>
            <a:r>
              <a:rPr lang="en-US" sz="8400" b="1" spc="36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Pas de plus!</a:t>
            </a:r>
            <a:endParaRPr lang="en-US" sz="8400" b="1" spc="36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03411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2407" y="228609"/>
            <a:ext cx="8851079" cy="236354"/>
          </a:xfrm>
          <a:prstGeom prst="rect">
            <a:avLst/>
          </a:prstGeom>
          <a:noFill/>
        </p:spPr>
        <p:txBody>
          <a:bodyPr wrap="square" lIns="66429" tIns="33214" rIns="66429" bIns="33214" rtlCol="0">
            <a:spAutoFit/>
          </a:bodyPr>
          <a:lstStyle/>
          <a:p>
            <a:pPr algn="r"/>
            <a:r>
              <a:rPr lang="fr-FR" sz="1100" b="1" i="1" dirty="0"/>
              <a:t>Exemple 1: Participant qui termine en Service Actif</a:t>
            </a:r>
            <a:endParaRPr lang="es-CO" sz="1100" b="1" i="1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pPr/>
              <a:t>30</a:t>
            </a:fld>
            <a:endParaRPr lang="es-CO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760973"/>
            <a:ext cx="8477250" cy="5336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35300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089" y="685801"/>
            <a:ext cx="8763455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Frame 1"/>
          <p:cNvSpPr/>
          <p:nvPr/>
        </p:nvSpPr>
        <p:spPr>
          <a:xfrm>
            <a:off x="6180747" y="1861562"/>
            <a:ext cx="2209800" cy="609599"/>
          </a:xfrm>
          <a:prstGeom prst="fram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429" tIns="33214" rIns="66429" bIns="33214" rtlCol="0" anchor="ctr"/>
          <a:lstStyle/>
          <a:p>
            <a:pPr algn="ctr"/>
            <a:endParaRPr lang="es-CO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2407" y="228609"/>
            <a:ext cx="8851079" cy="236354"/>
          </a:xfrm>
          <a:prstGeom prst="rect">
            <a:avLst/>
          </a:prstGeom>
          <a:noFill/>
        </p:spPr>
        <p:txBody>
          <a:bodyPr wrap="square" lIns="66429" tIns="33214" rIns="66429" bIns="33214" rtlCol="0">
            <a:spAutoFit/>
          </a:bodyPr>
          <a:lstStyle/>
          <a:p>
            <a:pPr algn="r"/>
            <a:r>
              <a:rPr lang="fr-FR" sz="1100" b="1" i="1" dirty="0"/>
              <a:t>Exemple 1: Participant qui termine en Service Actif</a:t>
            </a:r>
            <a:endParaRPr lang="es-CO" sz="1100" b="1" i="1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pPr/>
              <a:t>31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60871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058" y="685801"/>
            <a:ext cx="8329901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52407" y="228609"/>
            <a:ext cx="8851079" cy="236354"/>
          </a:xfrm>
          <a:prstGeom prst="rect">
            <a:avLst/>
          </a:prstGeom>
          <a:noFill/>
        </p:spPr>
        <p:txBody>
          <a:bodyPr wrap="square" lIns="66429" tIns="33214" rIns="66429" bIns="33214" rtlCol="0">
            <a:spAutoFit/>
          </a:bodyPr>
          <a:lstStyle/>
          <a:p>
            <a:pPr algn="r"/>
            <a:r>
              <a:rPr lang="fr-FR" sz="1100" b="1" i="1" dirty="0"/>
              <a:t>Exemple 1: Participant qui termine en Service Actif</a:t>
            </a:r>
            <a:endParaRPr lang="es-CO" sz="1100" b="1" i="1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pPr/>
              <a:t>32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65765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O" dirty="0"/>
              <a:t>Exemple #2: </a:t>
            </a:r>
            <a:r>
              <a:rPr lang="fr-FR" dirty="0"/>
              <a:t>Interruption </a:t>
            </a:r>
            <a:r>
              <a:rPr lang="es-CO" dirty="0" smtClean="0"/>
              <a:t>permanente</a:t>
            </a:r>
            <a:endParaRPr lang="es-C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Nom: </a:t>
            </a:r>
            <a:r>
              <a:rPr lang="fr-FR" dirty="0" smtClean="0"/>
              <a:t>Pierre Papin</a:t>
            </a:r>
            <a:endParaRPr lang="fr-FR" dirty="0"/>
          </a:p>
          <a:p>
            <a:r>
              <a:rPr lang="fr-FR" dirty="0"/>
              <a:t>Années de service: </a:t>
            </a:r>
            <a:r>
              <a:rPr lang="fr-FR" dirty="0" smtClean="0">
                <a:solidFill>
                  <a:srgbClr val="FF0000"/>
                </a:solidFill>
              </a:rPr>
              <a:t>31</a:t>
            </a:r>
            <a:endParaRPr lang="fr-FR" dirty="0">
              <a:solidFill>
                <a:srgbClr val="FF0000"/>
              </a:solidFill>
            </a:endParaRPr>
          </a:p>
          <a:p>
            <a:r>
              <a:rPr lang="fr-FR" dirty="0"/>
              <a:t>Âge: </a:t>
            </a:r>
            <a:r>
              <a:rPr lang="fr-FR" dirty="0">
                <a:solidFill>
                  <a:srgbClr val="FF0000"/>
                </a:solidFill>
              </a:rPr>
              <a:t>60</a:t>
            </a:r>
          </a:p>
          <a:p>
            <a:r>
              <a:rPr lang="fr-FR" dirty="0"/>
              <a:t>Facteur de Pourcentage Salarial</a:t>
            </a:r>
            <a:r>
              <a:rPr lang="es-CO" dirty="0"/>
              <a:t>: 94%</a:t>
            </a:r>
            <a:endParaRPr lang="fr-FR" dirty="0"/>
          </a:p>
          <a:p>
            <a:r>
              <a:rPr lang="fr-FR" dirty="0"/>
              <a:t>Marié</a:t>
            </a:r>
          </a:p>
          <a:p>
            <a:r>
              <a:rPr lang="fr-FR" dirty="0" smtClean="0"/>
              <a:t>Pasteur</a:t>
            </a: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pPr/>
              <a:t>33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36580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7" y="689362"/>
            <a:ext cx="8791562" cy="54792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Frame 2"/>
          <p:cNvSpPr/>
          <p:nvPr/>
        </p:nvSpPr>
        <p:spPr>
          <a:xfrm>
            <a:off x="5887340" y="1905001"/>
            <a:ext cx="762000" cy="457200"/>
          </a:xfrm>
          <a:prstGeom prst="frame">
            <a:avLst>
              <a:gd name="adj1" fmla="val 23715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429" tIns="33214" rIns="66429" bIns="33214" rtlCol="0" anchor="ctr"/>
          <a:lstStyle/>
          <a:p>
            <a:pPr algn="ctr"/>
            <a:endParaRPr lang="es-CO">
              <a:solidFill>
                <a:schemeClr val="tx1"/>
              </a:solidFill>
            </a:endParaRPr>
          </a:p>
        </p:txBody>
      </p:sp>
      <p:sp>
        <p:nvSpPr>
          <p:cNvPr id="4" name="Frame 3"/>
          <p:cNvSpPr/>
          <p:nvPr/>
        </p:nvSpPr>
        <p:spPr>
          <a:xfrm>
            <a:off x="3352800" y="3886201"/>
            <a:ext cx="685800" cy="685800"/>
          </a:xfrm>
          <a:prstGeom prst="fram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6429" tIns="33214" rIns="66429" bIns="3321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CO">
              <a:solidFill>
                <a:schemeClr val="tx1"/>
              </a:solidFill>
            </a:endParaRPr>
          </a:p>
        </p:txBody>
      </p:sp>
      <p:sp>
        <p:nvSpPr>
          <p:cNvPr id="5" name="Frame 4"/>
          <p:cNvSpPr/>
          <p:nvPr/>
        </p:nvSpPr>
        <p:spPr>
          <a:xfrm>
            <a:off x="1143000" y="5105400"/>
            <a:ext cx="3657600" cy="381000"/>
          </a:xfrm>
          <a:prstGeom prst="fram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6429" tIns="33214" rIns="66429" bIns="3321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CO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2407" y="228609"/>
            <a:ext cx="8851079" cy="236354"/>
          </a:xfrm>
          <a:prstGeom prst="rect">
            <a:avLst/>
          </a:prstGeom>
          <a:noFill/>
        </p:spPr>
        <p:txBody>
          <a:bodyPr wrap="square" lIns="66429" tIns="33214" rIns="66429" bIns="33214" rtlCol="0">
            <a:spAutoFit/>
          </a:bodyPr>
          <a:lstStyle/>
          <a:p>
            <a:pPr algn="r"/>
            <a:r>
              <a:rPr lang="es-CO" sz="1100" b="1" i="1" dirty="0"/>
              <a:t>Exemple #2: </a:t>
            </a:r>
            <a:r>
              <a:rPr lang="es-CO" sz="1100" b="1" i="1" dirty="0" err="1"/>
              <a:t>Interruption</a:t>
            </a:r>
            <a:r>
              <a:rPr lang="es-CO" sz="1100" b="1" i="1" dirty="0"/>
              <a:t> permanente</a:t>
            </a:r>
            <a:endParaRPr lang="es-CO" sz="1100" b="1" i="1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pPr/>
              <a:t>34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20166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O" dirty="0"/>
              <a:t>Ne </a:t>
            </a:r>
            <a:r>
              <a:rPr lang="es-CO" dirty="0" err="1"/>
              <a:t>peut</a:t>
            </a:r>
            <a:r>
              <a:rPr lang="es-CO" dirty="0"/>
              <a:t> </a:t>
            </a:r>
            <a:r>
              <a:rPr lang="es-CO" dirty="0" err="1"/>
              <a:t>pas</a:t>
            </a:r>
            <a:r>
              <a:rPr lang="es-CO" dirty="0"/>
              <a:t> </a:t>
            </a:r>
            <a:r>
              <a:rPr lang="es-CO" dirty="0" err="1"/>
              <a:t>être</a:t>
            </a:r>
            <a:r>
              <a:rPr lang="es-CO" dirty="0"/>
              <a:t> calculé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Cette </a:t>
            </a:r>
            <a:r>
              <a:rPr lang="fr-FR" dirty="0"/>
              <a:t>exemple de Interruption </a:t>
            </a:r>
            <a:r>
              <a:rPr lang="fr-FR" dirty="0" smtClean="0"/>
              <a:t>permanente </a:t>
            </a:r>
            <a:r>
              <a:rPr lang="fr-FR" dirty="0"/>
              <a:t>de service ne peut pas être traitée parce que le participant n’a pas atteint l’âge requis de 65 ans.</a:t>
            </a:r>
          </a:p>
          <a:p>
            <a:endParaRPr lang="es-C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pPr/>
              <a:t>35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63797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5" y="677009"/>
            <a:ext cx="8791576" cy="55040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Frame 2"/>
          <p:cNvSpPr/>
          <p:nvPr/>
        </p:nvSpPr>
        <p:spPr>
          <a:xfrm>
            <a:off x="6180747" y="1905002"/>
            <a:ext cx="2209800" cy="609599"/>
          </a:xfrm>
          <a:prstGeom prst="fram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429" tIns="33214" rIns="66429" bIns="33214" rtlCol="0" anchor="ctr"/>
          <a:lstStyle/>
          <a:p>
            <a:pPr algn="ctr"/>
            <a:endParaRPr lang="es-CO">
              <a:solidFill>
                <a:schemeClr val="tx1"/>
              </a:solidFill>
            </a:endParaRPr>
          </a:p>
        </p:txBody>
      </p:sp>
      <p:sp>
        <p:nvSpPr>
          <p:cNvPr id="2" name="Down Arrow 1"/>
          <p:cNvSpPr/>
          <p:nvPr/>
        </p:nvSpPr>
        <p:spPr>
          <a:xfrm rot="1180586">
            <a:off x="6400800" y="2471168"/>
            <a:ext cx="609600" cy="149124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429" tIns="33214" rIns="66429" bIns="33214" rtlCol="0" anchor="ctr"/>
          <a:lstStyle/>
          <a:p>
            <a:pPr algn="ctr"/>
            <a:endParaRPr lang="es-CO"/>
          </a:p>
        </p:txBody>
      </p:sp>
      <p:sp>
        <p:nvSpPr>
          <p:cNvPr id="5" name="TextBox 4"/>
          <p:cNvSpPr txBox="1"/>
          <p:nvPr/>
        </p:nvSpPr>
        <p:spPr>
          <a:xfrm>
            <a:off x="152407" y="228609"/>
            <a:ext cx="8851079" cy="236354"/>
          </a:xfrm>
          <a:prstGeom prst="rect">
            <a:avLst/>
          </a:prstGeom>
          <a:noFill/>
        </p:spPr>
        <p:txBody>
          <a:bodyPr wrap="square" lIns="66429" tIns="33214" rIns="66429" bIns="33214" rtlCol="0">
            <a:spAutoFit/>
          </a:bodyPr>
          <a:lstStyle/>
          <a:p>
            <a:pPr algn="r"/>
            <a:r>
              <a:rPr lang="es-CO" sz="1100" b="1" i="1" dirty="0"/>
              <a:t>Exemple #2: </a:t>
            </a:r>
            <a:r>
              <a:rPr lang="es-CO" sz="1100" b="1" i="1" dirty="0" err="1"/>
              <a:t>Interruption</a:t>
            </a:r>
            <a:r>
              <a:rPr lang="es-CO" sz="1100" b="1" i="1" dirty="0"/>
              <a:t> permanente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pPr/>
              <a:t>36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38011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2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3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O" dirty="0" smtClean="0"/>
              <a:t>Exemple #2</a:t>
            </a:r>
            <a:endParaRPr lang="es-C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O" dirty="0" smtClean="0"/>
              <a:t>Supposons qu’il a l’âge requis, disons 66 ans.</a:t>
            </a:r>
          </a:p>
          <a:p>
            <a:r>
              <a:rPr lang="es-CO" dirty="0" smtClean="0"/>
              <a:t>Mais a toujours 31 ans de service.</a:t>
            </a:r>
            <a:endParaRPr lang="es-C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37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9264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6" y="647186"/>
            <a:ext cx="8886824" cy="5563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rame 4"/>
          <p:cNvSpPr/>
          <p:nvPr/>
        </p:nvSpPr>
        <p:spPr>
          <a:xfrm>
            <a:off x="6180747" y="1861562"/>
            <a:ext cx="2209800" cy="609599"/>
          </a:xfrm>
          <a:prstGeom prst="fram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429" tIns="33214" rIns="66429" bIns="33214" rtlCol="0" anchor="ctr"/>
          <a:lstStyle/>
          <a:p>
            <a:pPr algn="ctr"/>
            <a:endParaRPr lang="es-CO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2407" y="228609"/>
            <a:ext cx="8851079" cy="236354"/>
          </a:xfrm>
          <a:prstGeom prst="rect">
            <a:avLst/>
          </a:prstGeom>
          <a:noFill/>
        </p:spPr>
        <p:txBody>
          <a:bodyPr wrap="square" lIns="66429" tIns="33214" rIns="66429" bIns="33214" rtlCol="0">
            <a:spAutoFit/>
          </a:bodyPr>
          <a:lstStyle/>
          <a:p>
            <a:pPr algn="r"/>
            <a:r>
              <a:rPr lang="es-CO" sz="1100" b="1" i="1" dirty="0"/>
              <a:t>Exemple #2: </a:t>
            </a:r>
            <a:r>
              <a:rPr lang="es-CO" sz="1100" b="1" i="1" dirty="0" err="1"/>
              <a:t>Interruption</a:t>
            </a:r>
            <a:r>
              <a:rPr lang="es-CO" sz="1100" b="1" i="1" dirty="0"/>
              <a:t> permanente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pPr/>
              <a:t>38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57788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645272"/>
            <a:ext cx="8534400" cy="5567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52407" y="228609"/>
            <a:ext cx="8851079" cy="236354"/>
          </a:xfrm>
          <a:prstGeom prst="rect">
            <a:avLst/>
          </a:prstGeom>
          <a:noFill/>
        </p:spPr>
        <p:txBody>
          <a:bodyPr wrap="square" lIns="66429" tIns="33214" rIns="66429" bIns="33214" rtlCol="0">
            <a:spAutoFit/>
          </a:bodyPr>
          <a:lstStyle/>
          <a:p>
            <a:pPr algn="r"/>
            <a:r>
              <a:rPr lang="es-CO" sz="1100" b="1" i="1" dirty="0"/>
              <a:t>Exemple #2: </a:t>
            </a:r>
            <a:r>
              <a:rPr lang="es-CO" sz="1100" b="1" i="1" dirty="0" err="1"/>
              <a:t>Interruption</a:t>
            </a:r>
            <a:r>
              <a:rPr lang="es-CO" sz="1100" b="1" i="1" dirty="0"/>
              <a:t> permanente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pPr/>
              <a:t>39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25779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O" dirty="0" err="1"/>
              <a:t>Outil</a:t>
            </a:r>
            <a:r>
              <a:rPr lang="es-CO" dirty="0"/>
              <a:t> Custodian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Outil </a:t>
            </a:r>
            <a:r>
              <a:rPr lang="fr-FR" dirty="0"/>
              <a:t>Electronique </a:t>
            </a:r>
            <a:r>
              <a:rPr lang="fr-FR" dirty="0" err="1"/>
              <a:t>Custodian</a:t>
            </a:r>
            <a:endParaRPr lang="fr-FR" dirty="0"/>
          </a:p>
          <a:p>
            <a:r>
              <a:rPr lang="fr-FR" dirty="0" smtClean="0"/>
              <a:t>Mise </a:t>
            </a:r>
            <a:r>
              <a:rPr lang="fr-FR" dirty="0"/>
              <a:t>en place et tenue à jour selon les règlements récents adoptés par le Conseil de la DIA</a:t>
            </a:r>
          </a:p>
          <a:p>
            <a:r>
              <a:rPr lang="fr-FR" dirty="0" smtClean="0"/>
              <a:t>Évite </a:t>
            </a:r>
            <a:r>
              <a:rPr lang="fr-FR" dirty="0"/>
              <a:t>les erreurs dans le fait de choisir des candidats</a:t>
            </a:r>
          </a:p>
          <a:p>
            <a:r>
              <a:rPr lang="fr-FR" dirty="0" smtClean="0"/>
              <a:t>Facilite </a:t>
            </a:r>
            <a:r>
              <a:rPr lang="fr-FR" dirty="0"/>
              <a:t>l'obtention des valeurs numériques, des bénéfices et des pourcentages.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pPr/>
              <a:t>4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89270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988845"/>
            <a:ext cx="8229600" cy="4525965"/>
          </a:xfrm>
        </p:spPr>
        <p:txBody>
          <a:bodyPr>
            <a:normAutofit/>
          </a:bodyPr>
          <a:lstStyle/>
          <a:p>
            <a:r>
              <a:rPr lang="fr-FR" dirty="0"/>
              <a:t>Nom:  Jean Papin</a:t>
            </a:r>
          </a:p>
          <a:p>
            <a:r>
              <a:rPr lang="fr-FR" dirty="0" smtClean="0"/>
              <a:t>Années </a:t>
            </a:r>
            <a:r>
              <a:rPr lang="fr-FR" dirty="0"/>
              <a:t>de Service:  </a:t>
            </a:r>
            <a:r>
              <a:rPr lang="fr-FR" dirty="0" smtClean="0">
                <a:solidFill>
                  <a:srgbClr val="FF0000"/>
                </a:solidFill>
              </a:rPr>
              <a:t>28</a:t>
            </a:r>
            <a:endParaRPr lang="fr-FR" dirty="0">
              <a:solidFill>
                <a:srgbClr val="FF0000"/>
              </a:solidFill>
            </a:endParaRPr>
          </a:p>
          <a:p>
            <a:r>
              <a:rPr lang="fr-FR" dirty="0"/>
              <a:t>Âge:  </a:t>
            </a:r>
            <a:r>
              <a:rPr lang="fr-FR" dirty="0" smtClean="0">
                <a:solidFill>
                  <a:srgbClr val="FF0000"/>
                </a:solidFill>
              </a:rPr>
              <a:t>66</a:t>
            </a:r>
            <a:endParaRPr lang="fr-FR" dirty="0">
              <a:solidFill>
                <a:srgbClr val="FF0000"/>
              </a:solidFill>
            </a:endParaRPr>
          </a:p>
          <a:p>
            <a:r>
              <a:rPr lang="fr-FR" dirty="0"/>
              <a:t>Facteur de pourcentage du salaire: 94%</a:t>
            </a:r>
          </a:p>
          <a:p>
            <a:r>
              <a:rPr lang="fr-FR" dirty="0"/>
              <a:t>Marié</a:t>
            </a:r>
          </a:p>
          <a:p>
            <a:r>
              <a:rPr lang="fr-FR" dirty="0"/>
              <a:t>Pasteur</a:t>
            </a:r>
          </a:p>
          <a:p>
            <a:endParaRPr lang="es-C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40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tle 5"/>
          <p:cNvSpPr txBox="1">
            <a:spLocks noGrp="1"/>
          </p:cNvSpPr>
          <p:nvPr>
            <p:ph type="title"/>
          </p:nvPr>
        </p:nvSpPr>
        <p:spPr>
          <a:xfrm>
            <a:off x="457200" y="589468"/>
            <a:ext cx="8229600" cy="5133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/>
            <a:r>
              <a:rPr lang="fr-FR" sz="2900" dirty="0">
                <a:solidFill>
                  <a:prstClr val="black"/>
                </a:solidFill>
              </a:rPr>
              <a:t>Exemple #3: IPS avec moins de 30 ans de service</a:t>
            </a:r>
            <a:endParaRPr lang="fr-FR" sz="29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4270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3" y="644677"/>
            <a:ext cx="8848727" cy="5568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rame 4"/>
          <p:cNvSpPr/>
          <p:nvPr/>
        </p:nvSpPr>
        <p:spPr>
          <a:xfrm>
            <a:off x="6180747" y="1861562"/>
            <a:ext cx="2209800" cy="609599"/>
          </a:xfrm>
          <a:prstGeom prst="fram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429" tIns="33214" rIns="66429" bIns="33214" rtlCol="0" anchor="ctr"/>
          <a:lstStyle/>
          <a:p>
            <a:pPr algn="ctr"/>
            <a:endParaRPr lang="es-CO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3861" y="228609"/>
            <a:ext cx="8851079" cy="236354"/>
          </a:xfrm>
          <a:prstGeom prst="rect">
            <a:avLst/>
          </a:prstGeom>
          <a:noFill/>
        </p:spPr>
        <p:txBody>
          <a:bodyPr wrap="square" lIns="66429" tIns="33214" rIns="66429" bIns="33214" rtlCol="0">
            <a:spAutoFit/>
          </a:bodyPr>
          <a:lstStyle/>
          <a:p>
            <a:pPr algn="r"/>
            <a:r>
              <a:rPr lang="fr-FR" sz="1100" b="1" i="1" dirty="0"/>
              <a:t>Exemple 3:  Interruption Permanente de Service avec moins de 30 années de service</a:t>
            </a:r>
            <a:endParaRPr lang="es-CO" sz="1100" b="1" i="1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pPr/>
              <a:t>41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64223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154" y="914401"/>
            <a:ext cx="7801709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52407" y="228609"/>
            <a:ext cx="8851079" cy="236354"/>
          </a:xfrm>
          <a:prstGeom prst="rect">
            <a:avLst/>
          </a:prstGeom>
          <a:noFill/>
        </p:spPr>
        <p:txBody>
          <a:bodyPr wrap="square" lIns="66429" tIns="33214" rIns="66429" bIns="33214" rtlCol="0">
            <a:spAutoFit/>
          </a:bodyPr>
          <a:lstStyle/>
          <a:p>
            <a:pPr algn="r"/>
            <a:r>
              <a:rPr lang="fr-FR" sz="1100" b="1" i="1" dirty="0"/>
              <a:t>Exemple 3:  Interruption Permanente de Service avec moins de 30 années de service</a:t>
            </a:r>
            <a:endParaRPr lang="es-CO" sz="1100" b="1" i="1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pPr/>
              <a:t>42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89323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45"/>
            <a:ext cx="8229600" cy="1426172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prstClr val="black"/>
                </a:solidFill>
              </a:rPr>
              <a:t>Exemple #4: Participant prématuré avec 60 ans d’âge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796822"/>
            <a:ext cx="8229600" cy="4525965"/>
          </a:xfrm>
        </p:spPr>
        <p:txBody>
          <a:bodyPr>
            <a:normAutofit/>
          </a:bodyPr>
          <a:lstStyle/>
          <a:p>
            <a:r>
              <a:rPr lang="fr-FR" dirty="0"/>
              <a:t>Nom:  Jean Papin</a:t>
            </a:r>
          </a:p>
          <a:p>
            <a:r>
              <a:rPr lang="fr-FR" dirty="0" smtClean="0"/>
              <a:t>Années </a:t>
            </a:r>
            <a:r>
              <a:rPr lang="fr-FR" dirty="0"/>
              <a:t>de Service:  </a:t>
            </a:r>
            <a:r>
              <a:rPr lang="fr-FR" dirty="0" smtClean="0">
                <a:solidFill>
                  <a:srgbClr val="FF0000"/>
                </a:solidFill>
              </a:rPr>
              <a:t>30</a:t>
            </a:r>
            <a:endParaRPr lang="fr-FR" dirty="0">
              <a:solidFill>
                <a:srgbClr val="FF0000"/>
              </a:solidFill>
            </a:endParaRPr>
          </a:p>
          <a:p>
            <a:r>
              <a:rPr lang="fr-FR" dirty="0"/>
              <a:t>Âge:  </a:t>
            </a:r>
            <a:r>
              <a:rPr lang="fr-FR" dirty="0">
                <a:solidFill>
                  <a:srgbClr val="FF0000"/>
                </a:solidFill>
              </a:rPr>
              <a:t>60</a:t>
            </a:r>
          </a:p>
          <a:p>
            <a:r>
              <a:rPr lang="fr-FR" dirty="0"/>
              <a:t>Facteur de pourcentage du salaire: 94%</a:t>
            </a:r>
          </a:p>
          <a:p>
            <a:r>
              <a:rPr lang="fr-FR" dirty="0"/>
              <a:t>Marié</a:t>
            </a:r>
          </a:p>
          <a:p>
            <a:r>
              <a:rPr lang="fr-FR" dirty="0"/>
              <a:t>Pasteur</a:t>
            </a:r>
          </a:p>
          <a:p>
            <a:endParaRPr lang="es-C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43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7701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35" y="609602"/>
            <a:ext cx="9066302" cy="5638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rame 4"/>
          <p:cNvSpPr/>
          <p:nvPr/>
        </p:nvSpPr>
        <p:spPr>
          <a:xfrm>
            <a:off x="6019800" y="1862271"/>
            <a:ext cx="685800" cy="381000"/>
          </a:xfrm>
          <a:prstGeom prst="fram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6429" tIns="33214" rIns="66429" bIns="3321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CO">
              <a:solidFill>
                <a:schemeClr val="tx1"/>
              </a:solidFill>
            </a:endParaRPr>
          </a:p>
        </p:txBody>
      </p:sp>
      <p:sp>
        <p:nvSpPr>
          <p:cNvPr id="6" name="Frame 5"/>
          <p:cNvSpPr/>
          <p:nvPr/>
        </p:nvSpPr>
        <p:spPr>
          <a:xfrm>
            <a:off x="3285146" y="3936763"/>
            <a:ext cx="838200" cy="609599"/>
          </a:xfrm>
          <a:prstGeom prst="fram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6429" tIns="33214" rIns="66429" bIns="3321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CO">
              <a:solidFill>
                <a:schemeClr val="tx1"/>
              </a:solidFill>
            </a:endParaRPr>
          </a:p>
        </p:txBody>
      </p:sp>
      <p:sp>
        <p:nvSpPr>
          <p:cNvPr id="7" name="Frame 6"/>
          <p:cNvSpPr/>
          <p:nvPr/>
        </p:nvSpPr>
        <p:spPr>
          <a:xfrm>
            <a:off x="753810" y="5003561"/>
            <a:ext cx="4046789" cy="533401"/>
          </a:xfrm>
          <a:prstGeom prst="fram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6429" tIns="33214" rIns="66429" bIns="3321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CO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7681" y="228609"/>
            <a:ext cx="8851079" cy="236354"/>
          </a:xfrm>
          <a:prstGeom prst="rect">
            <a:avLst/>
          </a:prstGeom>
          <a:noFill/>
        </p:spPr>
        <p:txBody>
          <a:bodyPr wrap="square" lIns="66429" tIns="33214" rIns="66429" bIns="33214" rtlCol="0">
            <a:spAutoFit/>
          </a:bodyPr>
          <a:lstStyle/>
          <a:p>
            <a:pPr algn="r"/>
            <a:r>
              <a:rPr lang="es-CO" sz="1100" b="1" i="1" dirty="0"/>
              <a:t>Exemple 4:</a:t>
            </a:r>
            <a:r>
              <a:rPr lang="fr-FR" sz="1100" b="1" i="1" dirty="0"/>
              <a:t> Participant Anticipé qui a atteint l'âge de 60 ans</a:t>
            </a:r>
            <a:endParaRPr lang="es-CO" sz="1100" b="1" i="1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pPr/>
              <a:t>44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98744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8" y="656396"/>
            <a:ext cx="8840799" cy="5545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Frame 2"/>
          <p:cNvSpPr/>
          <p:nvPr/>
        </p:nvSpPr>
        <p:spPr>
          <a:xfrm>
            <a:off x="6180747" y="1861562"/>
            <a:ext cx="2209800" cy="609599"/>
          </a:xfrm>
          <a:prstGeom prst="fram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429" tIns="33214" rIns="66429" bIns="33214" rtlCol="0" anchor="ctr"/>
          <a:lstStyle/>
          <a:p>
            <a:pPr algn="ctr"/>
            <a:endParaRPr lang="es-CO">
              <a:solidFill>
                <a:schemeClr val="tx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191000" y="5715000"/>
            <a:ext cx="42672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6429" tIns="33214" rIns="66429" bIns="3321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b="1" dirty="0">
                <a:solidFill>
                  <a:schemeClr val="bg1"/>
                </a:solidFill>
              </a:rPr>
              <a:t>Le candidat recevra seulement  75% des bénéfices pour participation anticipée au plan, jusqu'à l'âge de 63 ans.</a:t>
            </a:r>
            <a:endParaRPr lang="es-CO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7681" y="228609"/>
            <a:ext cx="8851079" cy="236354"/>
          </a:xfrm>
          <a:prstGeom prst="rect">
            <a:avLst/>
          </a:prstGeom>
          <a:noFill/>
        </p:spPr>
        <p:txBody>
          <a:bodyPr wrap="square" lIns="66429" tIns="33214" rIns="66429" bIns="33214" rtlCol="0">
            <a:spAutoFit/>
          </a:bodyPr>
          <a:lstStyle/>
          <a:p>
            <a:pPr algn="r"/>
            <a:r>
              <a:rPr lang="es-CO" sz="1100" b="1" i="1" dirty="0"/>
              <a:t>Exemple 4:</a:t>
            </a:r>
            <a:r>
              <a:rPr lang="fr-FR" sz="1100" b="1" i="1" dirty="0"/>
              <a:t> Participant Anticipé qui a atteint l'âge de 60 ans</a:t>
            </a:r>
            <a:endParaRPr lang="es-CO" sz="1100" b="1" i="1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pPr/>
              <a:t>45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0443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5710" y="685800"/>
            <a:ext cx="6932596" cy="594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97681" y="228609"/>
            <a:ext cx="8851079" cy="236354"/>
          </a:xfrm>
          <a:prstGeom prst="rect">
            <a:avLst/>
          </a:prstGeom>
          <a:noFill/>
        </p:spPr>
        <p:txBody>
          <a:bodyPr wrap="square" lIns="66429" tIns="33214" rIns="66429" bIns="33214" rtlCol="0">
            <a:spAutoFit/>
          </a:bodyPr>
          <a:lstStyle/>
          <a:p>
            <a:pPr algn="r"/>
            <a:r>
              <a:rPr lang="es-CO" sz="1100" b="1" i="1" dirty="0"/>
              <a:t>Exemple 4:</a:t>
            </a:r>
            <a:r>
              <a:rPr lang="fr-FR" sz="1100" b="1" i="1" dirty="0"/>
              <a:t> Participant Anticipé qui a atteint l'âge de 60 ans</a:t>
            </a:r>
            <a:endParaRPr lang="es-CO" sz="1100" b="1" i="1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pPr/>
              <a:t>46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52468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48"/>
            <a:ext cx="8229600" cy="1522179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prstClr val="black"/>
                </a:solidFill>
              </a:rPr>
              <a:t>Exemple #5: Participant prématuré avec 58 ans d’âge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892830"/>
            <a:ext cx="8229600" cy="4525965"/>
          </a:xfrm>
        </p:spPr>
        <p:txBody>
          <a:bodyPr>
            <a:normAutofit/>
          </a:bodyPr>
          <a:lstStyle/>
          <a:p>
            <a:r>
              <a:rPr lang="fr-FR" dirty="0"/>
              <a:t>Nom:  </a:t>
            </a:r>
            <a:r>
              <a:rPr lang="fr-FR" dirty="0" smtClean="0"/>
              <a:t>Jean Papin</a:t>
            </a:r>
            <a:endParaRPr lang="fr-FR" dirty="0"/>
          </a:p>
          <a:p>
            <a:r>
              <a:rPr lang="fr-FR" dirty="0"/>
              <a:t>Années de Service:  </a:t>
            </a:r>
            <a:r>
              <a:rPr lang="fr-FR" dirty="0" smtClean="0">
                <a:solidFill>
                  <a:srgbClr val="FF0000"/>
                </a:solidFill>
              </a:rPr>
              <a:t>30</a:t>
            </a:r>
            <a:endParaRPr lang="fr-FR" dirty="0">
              <a:solidFill>
                <a:srgbClr val="FF0000"/>
              </a:solidFill>
            </a:endParaRPr>
          </a:p>
          <a:p>
            <a:r>
              <a:rPr lang="fr-FR" dirty="0"/>
              <a:t>Âge:  </a:t>
            </a:r>
            <a:r>
              <a:rPr lang="fr-FR" dirty="0" smtClean="0">
                <a:solidFill>
                  <a:srgbClr val="FF0000"/>
                </a:solidFill>
              </a:rPr>
              <a:t>58</a:t>
            </a:r>
            <a:endParaRPr lang="fr-FR" dirty="0">
              <a:solidFill>
                <a:srgbClr val="FF0000"/>
              </a:solidFill>
            </a:endParaRPr>
          </a:p>
          <a:p>
            <a:r>
              <a:rPr lang="fr-FR" dirty="0"/>
              <a:t>Facteur de pourcentage du salaire: 94%</a:t>
            </a:r>
          </a:p>
          <a:p>
            <a:r>
              <a:rPr lang="fr-FR" dirty="0"/>
              <a:t>Marié</a:t>
            </a:r>
          </a:p>
          <a:p>
            <a:r>
              <a:rPr lang="fr-FR" dirty="0" smtClean="0"/>
              <a:t>Maître/Professeur </a:t>
            </a:r>
            <a:endParaRPr lang="fr-FR" dirty="0"/>
          </a:p>
          <a:p>
            <a:endParaRPr lang="es-C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47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4756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604507"/>
            <a:ext cx="8934450" cy="5648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Frame 3"/>
          <p:cNvSpPr/>
          <p:nvPr/>
        </p:nvSpPr>
        <p:spPr>
          <a:xfrm>
            <a:off x="5943600" y="1905001"/>
            <a:ext cx="685800" cy="381000"/>
          </a:xfrm>
          <a:prstGeom prst="fram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6429" tIns="33214" rIns="66429" bIns="3321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CO">
              <a:solidFill>
                <a:schemeClr val="tx1"/>
              </a:solidFill>
            </a:endParaRPr>
          </a:p>
        </p:txBody>
      </p:sp>
      <p:sp>
        <p:nvSpPr>
          <p:cNvPr id="5" name="Frame 4"/>
          <p:cNvSpPr/>
          <p:nvPr/>
        </p:nvSpPr>
        <p:spPr>
          <a:xfrm>
            <a:off x="3200400" y="3937478"/>
            <a:ext cx="838200" cy="609599"/>
          </a:xfrm>
          <a:prstGeom prst="fram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6429" tIns="33214" rIns="66429" bIns="3321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CO">
              <a:solidFill>
                <a:schemeClr val="tx1"/>
              </a:solidFill>
            </a:endParaRPr>
          </a:p>
        </p:txBody>
      </p:sp>
      <p:sp>
        <p:nvSpPr>
          <p:cNvPr id="7" name="Frame 6"/>
          <p:cNvSpPr/>
          <p:nvPr/>
        </p:nvSpPr>
        <p:spPr>
          <a:xfrm>
            <a:off x="990600" y="4987184"/>
            <a:ext cx="3200400" cy="533400"/>
          </a:xfrm>
          <a:prstGeom prst="fram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6429" tIns="33214" rIns="66429" bIns="3321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CO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681" y="228609"/>
            <a:ext cx="8851079" cy="236354"/>
          </a:xfrm>
          <a:prstGeom prst="rect">
            <a:avLst/>
          </a:prstGeom>
          <a:noFill/>
        </p:spPr>
        <p:txBody>
          <a:bodyPr wrap="square" lIns="66429" tIns="33214" rIns="66429" bIns="33214" rtlCol="0">
            <a:spAutoFit/>
          </a:bodyPr>
          <a:lstStyle/>
          <a:p>
            <a:pPr algn="r"/>
            <a:r>
              <a:rPr lang="fr-FR" sz="1100" b="1" i="1" dirty="0"/>
              <a:t>Exemple 5: Participant prématuré avec 58 ans d’âge</a:t>
            </a:r>
            <a:endParaRPr lang="es-CO" sz="1100" b="1" i="1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pPr/>
              <a:t>48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7347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351" y="685801"/>
            <a:ext cx="87228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Frame 3"/>
          <p:cNvSpPr/>
          <p:nvPr/>
        </p:nvSpPr>
        <p:spPr>
          <a:xfrm>
            <a:off x="6180747" y="1861562"/>
            <a:ext cx="2209800" cy="609599"/>
          </a:xfrm>
          <a:prstGeom prst="fram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429" tIns="33214" rIns="66429" bIns="33214" rtlCol="0" anchor="ctr"/>
          <a:lstStyle/>
          <a:p>
            <a:pPr algn="ctr"/>
            <a:endParaRPr lang="es-CO">
              <a:solidFill>
                <a:schemeClr val="tx1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191000" y="5715000"/>
            <a:ext cx="42672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6429" tIns="33214" rIns="66429" bIns="3321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sz="1800" b="1" dirty="0">
                <a:solidFill>
                  <a:schemeClr val="bg1"/>
                </a:solidFill>
              </a:rPr>
              <a:t>Le candidat recevra seulement  </a:t>
            </a:r>
            <a:r>
              <a:rPr lang="fr-FR" sz="1800" b="1" dirty="0" smtClean="0">
                <a:solidFill>
                  <a:schemeClr val="bg1"/>
                </a:solidFill>
              </a:rPr>
              <a:t>60% </a:t>
            </a:r>
            <a:r>
              <a:rPr lang="fr-FR" sz="1800" b="1" dirty="0">
                <a:solidFill>
                  <a:schemeClr val="bg1"/>
                </a:solidFill>
              </a:rPr>
              <a:t>des bénéfices pour participation anticipée au </a:t>
            </a:r>
            <a:r>
              <a:rPr lang="fr-FR" sz="1800" b="1" dirty="0" smtClean="0">
                <a:solidFill>
                  <a:schemeClr val="bg1"/>
                </a:solidFill>
              </a:rPr>
              <a:t>plan.</a:t>
            </a:r>
            <a:endParaRPr lang="es-CO" sz="1800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7681" y="228609"/>
            <a:ext cx="8851079" cy="236354"/>
          </a:xfrm>
          <a:prstGeom prst="rect">
            <a:avLst/>
          </a:prstGeom>
          <a:noFill/>
        </p:spPr>
        <p:txBody>
          <a:bodyPr wrap="square" lIns="66429" tIns="33214" rIns="66429" bIns="33214" rtlCol="0">
            <a:spAutoFit/>
          </a:bodyPr>
          <a:lstStyle/>
          <a:p>
            <a:pPr algn="r"/>
            <a:r>
              <a:rPr lang="fr-FR" sz="1100" b="1" i="1" dirty="0"/>
              <a:t>Exemple 5: Participant prématuré avec 58 ans d’âge</a:t>
            </a:r>
            <a:endParaRPr lang="es-CO" sz="1100" b="1" i="1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pPr/>
              <a:t>49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77980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O" dirty="0" err="1"/>
              <a:t>Calcul</a:t>
            </a:r>
            <a:r>
              <a:rPr lang="es-CO" dirty="0"/>
              <a:t> des </a:t>
            </a:r>
            <a:r>
              <a:rPr lang="es-CO" dirty="0" err="1"/>
              <a:t>Bénéfices</a:t>
            </a:r>
            <a:endParaRPr lang="es-C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On </a:t>
            </a:r>
            <a:r>
              <a:rPr lang="fr-FR" dirty="0"/>
              <a:t>entre l'information de base sur le candidat:</a:t>
            </a:r>
            <a:endParaRPr lang="es-CO" dirty="0" smtClean="0"/>
          </a:p>
          <a:p>
            <a:pPr lvl="1"/>
            <a:r>
              <a:rPr lang="fr-FR" dirty="0" smtClean="0"/>
              <a:t>Nom </a:t>
            </a:r>
            <a:endParaRPr lang="fr-FR" dirty="0"/>
          </a:p>
          <a:p>
            <a:pPr lvl="1"/>
            <a:r>
              <a:rPr lang="fr-FR" dirty="0" smtClean="0"/>
              <a:t>Organisation </a:t>
            </a:r>
            <a:r>
              <a:rPr lang="fr-FR" dirty="0"/>
              <a:t>Employer</a:t>
            </a:r>
          </a:p>
          <a:p>
            <a:pPr lvl="1"/>
            <a:r>
              <a:rPr lang="fr-FR" dirty="0" smtClean="0"/>
              <a:t>Type </a:t>
            </a:r>
            <a:r>
              <a:rPr lang="fr-FR" dirty="0"/>
              <a:t>d'emploi dans l'Eglise (pasteur, professeur, etc.)</a:t>
            </a:r>
          </a:p>
          <a:p>
            <a:pPr lvl="1"/>
            <a:endParaRPr lang="es-CO" dirty="0" smtClean="0"/>
          </a:p>
          <a:p>
            <a:r>
              <a:rPr lang="fr-FR" dirty="0" smtClean="0"/>
              <a:t>On </a:t>
            </a:r>
            <a:r>
              <a:rPr lang="fr-FR" dirty="0"/>
              <a:t>entre l'information des variables de calcul</a:t>
            </a:r>
            <a:r>
              <a:rPr lang="fr-FR" dirty="0" smtClean="0"/>
              <a:t>:</a:t>
            </a:r>
          </a:p>
          <a:p>
            <a:pPr lvl="1"/>
            <a:r>
              <a:rPr lang="fr-FR" dirty="0" smtClean="0"/>
              <a:t>Pourcentage </a:t>
            </a:r>
            <a:r>
              <a:rPr lang="fr-FR" dirty="0"/>
              <a:t>Salarial dans l'Eglise </a:t>
            </a:r>
          </a:p>
          <a:p>
            <a:pPr lvl="1"/>
            <a:r>
              <a:rPr lang="fr-FR" dirty="0" smtClean="0"/>
              <a:t>Années </a:t>
            </a:r>
            <a:r>
              <a:rPr lang="fr-FR" dirty="0"/>
              <a:t>de Service pour Bénéfices</a:t>
            </a:r>
          </a:p>
          <a:p>
            <a:pPr lvl="1"/>
            <a:r>
              <a:rPr lang="fr-FR" dirty="0" smtClean="0"/>
              <a:t>État </a:t>
            </a:r>
            <a:r>
              <a:rPr lang="fr-FR" dirty="0"/>
              <a:t>civil</a:t>
            </a:r>
          </a:p>
          <a:p>
            <a:pPr lvl="1"/>
            <a:r>
              <a:rPr lang="fr-FR" dirty="0" smtClean="0"/>
              <a:t>Reçoit </a:t>
            </a:r>
            <a:r>
              <a:rPr lang="fr-FR" dirty="0"/>
              <a:t>cette personne ou son conjoint d'allocation logement</a:t>
            </a:r>
            <a:r>
              <a:rPr lang="fr-FR" dirty="0" smtClean="0"/>
              <a:t>?</a:t>
            </a: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pPr/>
              <a:t>5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47435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78766"/>
            <a:ext cx="7924800" cy="650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334008" y="228601"/>
            <a:ext cx="2819401" cy="405631"/>
          </a:xfrm>
          <a:prstGeom prst="rect">
            <a:avLst/>
          </a:prstGeom>
          <a:noFill/>
        </p:spPr>
        <p:txBody>
          <a:bodyPr wrap="square" lIns="66429" tIns="33214" rIns="66429" bIns="33214" rtlCol="0">
            <a:spAutoFit/>
          </a:bodyPr>
          <a:lstStyle/>
          <a:p>
            <a:pPr algn="r"/>
            <a:r>
              <a:rPr lang="es-CO" sz="1100" b="1" i="1" dirty="0"/>
              <a:t>Ejemplo 5:  Participante Anticipado con 58 años de edad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pPr/>
              <a:t>50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94400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48"/>
            <a:ext cx="8229600" cy="1618194"/>
          </a:xfrm>
        </p:spPr>
        <p:txBody>
          <a:bodyPr>
            <a:normAutofit/>
          </a:bodyPr>
          <a:lstStyle/>
          <a:p>
            <a:r>
              <a:rPr lang="es-CO" dirty="0"/>
              <a:t>Exemple #6:  Participant prématuré avec 60 ans et 40 ans de service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988845"/>
            <a:ext cx="8229600" cy="4525965"/>
          </a:xfrm>
        </p:spPr>
        <p:txBody>
          <a:bodyPr>
            <a:normAutofit/>
          </a:bodyPr>
          <a:lstStyle/>
          <a:p>
            <a:r>
              <a:rPr lang="fr-FR" dirty="0" smtClean="0"/>
              <a:t>Nom:  Jean Papin</a:t>
            </a:r>
          </a:p>
          <a:p>
            <a:r>
              <a:rPr lang="fr-FR" dirty="0" smtClean="0"/>
              <a:t>Années de Service:  </a:t>
            </a:r>
            <a:r>
              <a:rPr lang="fr-FR" dirty="0" smtClean="0">
                <a:solidFill>
                  <a:srgbClr val="FF0000"/>
                </a:solidFill>
              </a:rPr>
              <a:t>40</a:t>
            </a:r>
          </a:p>
          <a:p>
            <a:r>
              <a:rPr lang="fr-FR" dirty="0" smtClean="0"/>
              <a:t>Âge:  </a:t>
            </a:r>
            <a:r>
              <a:rPr lang="fr-FR" dirty="0" smtClean="0">
                <a:solidFill>
                  <a:srgbClr val="FF0000"/>
                </a:solidFill>
              </a:rPr>
              <a:t>60</a:t>
            </a:r>
          </a:p>
          <a:p>
            <a:r>
              <a:rPr lang="fr-FR" dirty="0" smtClean="0"/>
              <a:t>Facteur de pourcentage du salaire: 94%</a:t>
            </a:r>
          </a:p>
          <a:p>
            <a:r>
              <a:rPr lang="fr-FR" dirty="0" smtClean="0"/>
              <a:t>Marié</a:t>
            </a:r>
          </a:p>
          <a:p>
            <a:r>
              <a:rPr lang="fr-FR" dirty="0" smtClean="0"/>
              <a:t>Pasteur</a:t>
            </a:r>
          </a:p>
          <a:p>
            <a:endParaRPr lang="es-C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51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3548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59" y="609601"/>
            <a:ext cx="9030558" cy="563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rame 4"/>
          <p:cNvSpPr/>
          <p:nvPr/>
        </p:nvSpPr>
        <p:spPr>
          <a:xfrm>
            <a:off x="5943600" y="1905001"/>
            <a:ext cx="685800" cy="381000"/>
          </a:xfrm>
          <a:prstGeom prst="fram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6429" tIns="33214" rIns="66429" bIns="3321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CO">
              <a:solidFill>
                <a:schemeClr val="tx1"/>
              </a:solidFill>
            </a:endParaRPr>
          </a:p>
        </p:txBody>
      </p:sp>
      <p:sp>
        <p:nvSpPr>
          <p:cNvPr id="6" name="Frame 5"/>
          <p:cNvSpPr/>
          <p:nvPr/>
        </p:nvSpPr>
        <p:spPr>
          <a:xfrm>
            <a:off x="3352800" y="3962401"/>
            <a:ext cx="838200" cy="609599"/>
          </a:xfrm>
          <a:prstGeom prst="fram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6429" tIns="33214" rIns="66429" bIns="3321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CO">
              <a:solidFill>
                <a:schemeClr val="tx1"/>
              </a:solidFill>
            </a:endParaRPr>
          </a:p>
        </p:txBody>
      </p:sp>
      <p:sp>
        <p:nvSpPr>
          <p:cNvPr id="7" name="Frame 6"/>
          <p:cNvSpPr/>
          <p:nvPr/>
        </p:nvSpPr>
        <p:spPr>
          <a:xfrm>
            <a:off x="990600" y="4953000"/>
            <a:ext cx="3581400" cy="685801"/>
          </a:xfrm>
          <a:prstGeom prst="fram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6429" tIns="33214" rIns="66429" bIns="3321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CO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7681" y="228609"/>
            <a:ext cx="8851079" cy="236354"/>
          </a:xfrm>
          <a:prstGeom prst="rect">
            <a:avLst/>
          </a:prstGeom>
          <a:noFill/>
        </p:spPr>
        <p:txBody>
          <a:bodyPr wrap="square" lIns="66429" tIns="33214" rIns="66429" bIns="33214" rtlCol="0">
            <a:spAutoFit/>
          </a:bodyPr>
          <a:lstStyle/>
          <a:p>
            <a:pPr algn="r"/>
            <a:r>
              <a:rPr lang="fr-FR" sz="1100" b="1" i="1" dirty="0"/>
              <a:t>Exemple 6:  Participant prématuré avec 60 ans et 40 ans de service </a:t>
            </a:r>
            <a:endParaRPr lang="es-CO" sz="1100" b="1" i="1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pPr/>
              <a:t>52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83616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481" y="685801"/>
            <a:ext cx="8817719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Frame 2"/>
          <p:cNvSpPr/>
          <p:nvPr/>
        </p:nvSpPr>
        <p:spPr>
          <a:xfrm>
            <a:off x="6180747" y="1861562"/>
            <a:ext cx="2209800" cy="609599"/>
          </a:xfrm>
          <a:prstGeom prst="fram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429" tIns="33214" rIns="66429" bIns="33214" rtlCol="0" anchor="ctr"/>
          <a:lstStyle/>
          <a:p>
            <a:pPr algn="ctr"/>
            <a:endParaRPr lang="es-CO">
              <a:solidFill>
                <a:schemeClr val="tx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191000" y="5715000"/>
            <a:ext cx="42672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6429" tIns="33214" rIns="66429" bIns="3321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sz="2000" b="1" dirty="0">
                <a:solidFill>
                  <a:schemeClr val="bg1"/>
                </a:solidFill>
              </a:rPr>
              <a:t>Le candidat recevra 100% des bénéfices, sans pénalité de 25%</a:t>
            </a:r>
            <a:endParaRPr lang="es-CO" sz="2000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7681" y="228609"/>
            <a:ext cx="8851079" cy="236354"/>
          </a:xfrm>
          <a:prstGeom prst="rect">
            <a:avLst/>
          </a:prstGeom>
          <a:noFill/>
        </p:spPr>
        <p:txBody>
          <a:bodyPr wrap="square" lIns="66429" tIns="33214" rIns="66429" bIns="33214" rtlCol="0">
            <a:spAutoFit/>
          </a:bodyPr>
          <a:lstStyle/>
          <a:p>
            <a:pPr algn="r"/>
            <a:r>
              <a:rPr lang="fr-FR" sz="1100" b="1" i="1" dirty="0"/>
              <a:t>Exemple 6:  Participant prématuré avec 60 ans et 40 ans de service </a:t>
            </a:r>
            <a:endParaRPr lang="es-CO" sz="1100" b="1" i="1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pPr/>
              <a:t>53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03198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21" y="762001"/>
            <a:ext cx="8171960" cy="533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97681" y="228609"/>
            <a:ext cx="8851079" cy="236354"/>
          </a:xfrm>
          <a:prstGeom prst="rect">
            <a:avLst/>
          </a:prstGeom>
          <a:noFill/>
        </p:spPr>
        <p:txBody>
          <a:bodyPr wrap="square" lIns="66429" tIns="33214" rIns="66429" bIns="33214" rtlCol="0">
            <a:spAutoFit/>
          </a:bodyPr>
          <a:lstStyle/>
          <a:p>
            <a:pPr algn="r"/>
            <a:r>
              <a:rPr lang="fr-FR" sz="1100" b="1" i="1" dirty="0"/>
              <a:t>Exemple 6:  Participant prématuré avec 60 ans et 40 ans de service </a:t>
            </a:r>
            <a:endParaRPr lang="es-CO" sz="1100" b="1" i="1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pPr/>
              <a:t>54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84559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s-CO" dirty="0" smtClean="0"/>
              <a:t>Comment </a:t>
            </a:r>
            <a:r>
              <a:rPr lang="es-CO" dirty="0" err="1" smtClean="0"/>
              <a:t>obtenir</a:t>
            </a:r>
            <a:r>
              <a:rPr lang="es-CO" dirty="0" smtClean="0"/>
              <a:t> </a:t>
            </a:r>
            <a:r>
              <a:rPr lang="es-CO" dirty="0" err="1" smtClean="0"/>
              <a:t>l’Outil</a:t>
            </a:r>
            <a:r>
              <a:rPr lang="es-CO" dirty="0" smtClean="0"/>
              <a:t> Custodian</a:t>
            </a:r>
            <a:endParaRPr lang="es-CO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es-C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55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239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O" dirty="0" smtClean="0"/>
              <a:t>Commen obtenir l’Outil </a:t>
            </a:r>
            <a:endParaRPr lang="es-C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r-FR" dirty="0" smtClean="0"/>
              <a:t>Entrez sur le moteur de recherche le site Web suivant:</a:t>
            </a:r>
          </a:p>
          <a:p>
            <a:pPr marL="0" indent="0">
              <a:buNone/>
            </a:pPr>
            <a:endParaRPr lang="fr-FR" dirty="0" smtClean="0"/>
          </a:p>
          <a:p>
            <a:pPr marL="0" indent="0">
              <a:buNone/>
            </a:pPr>
            <a:r>
              <a:rPr lang="fr-FR" dirty="0">
                <a:hlinkClick r:id="rId2"/>
              </a:rPr>
              <a:t>https://</a:t>
            </a:r>
            <a:r>
              <a:rPr lang="fr-FR" dirty="0" smtClean="0">
                <a:hlinkClick r:id="rId2"/>
              </a:rPr>
              <a:t>tesoreria.interamerica.org/CustodianFR</a:t>
            </a:r>
            <a:r>
              <a:rPr lang="fr-FR" dirty="0" smtClean="0"/>
              <a:t> </a:t>
            </a:r>
            <a:endParaRPr lang="fr-FR" dirty="0"/>
          </a:p>
          <a:p>
            <a:pPr marL="0" indent="0">
              <a:buNone/>
            </a:pPr>
            <a:endParaRPr lang="fr-FR" dirty="0" smtClean="0"/>
          </a:p>
          <a:p>
            <a:pPr marL="0" indent="0">
              <a:buNone/>
            </a:pPr>
            <a:r>
              <a:rPr lang="fr-FR" dirty="0" smtClean="0"/>
              <a:t>Suivez les instructions pour télécharger le logiciel.</a:t>
            </a: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56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5200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pPr/>
              <a:t>57</a:t>
            </a:fld>
            <a:endParaRPr lang="es-CO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4" y="4"/>
            <a:ext cx="9001124" cy="6775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97885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s-CO" dirty="0" err="1" smtClean="0"/>
              <a:t>Ressources</a:t>
            </a:r>
            <a:r>
              <a:rPr lang="es-CO" dirty="0" smtClean="0"/>
              <a:t> </a:t>
            </a:r>
            <a:r>
              <a:rPr lang="es-CO" dirty="0" err="1" smtClean="0"/>
              <a:t>Additionnelles</a:t>
            </a:r>
            <a:endParaRPr lang="es-CO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es-C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58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6622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O" dirty="0" smtClean="0"/>
              <a:t>Ressources Additionnelles</a:t>
            </a:r>
            <a:endParaRPr lang="es-C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Consultation de la Table des Règlements (in </a:t>
            </a:r>
            <a:r>
              <a:rPr lang="fr-FR" dirty="0" err="1" smtClean="0"/>
              <a:t>Custodian</a:t>
            </a:r>
            <a:r>
              <a:rPr lang="fr-FR" dirty="0" smtClean="0"/>
              <a:t>)</a:t>
            </a:r>
          </a:p>
          <a:p>
            <a:r>
              <a:rPr lang="fr-FR" dirty="0" smtClean="0"/>
              <a:t>Table des Allocations de Logement</a:t>
            </a:r>
          </a:p>
          <a:p>
            <a:r>
              <a:rPr lang="fr-FR" dirty="0" smtClean="0"/>
              <a:t>Consultation des Règlements officielles du régime des prestations. </a:t>
            </a:r>
          </a:p>
          <a:p>
            <a:r>
              <a:rPr lang="fr-FR" dirty="0" smtClean="0"/>
              <a:t>Outil de recherche dans Excel</a:t>
            </a:r>
          </a:p>
          <a:p>
            <a:r>
              <a:rPr lang="fr-FR" dirty="0" smtClean="0"/>
              <a:t>Prochainement: Consultation sur le Web</a:t>
            </a: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59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046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/>
              <a:t>Comment on entre des données</a:t>
            </a:r>
            <a:endParaRPr lang="es-C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Ci-dessous </a:t>
            </a:r>
            <a:r>
              <a:rPr lang="fr-FR" dirty="0"/>
              <a:t>on indique la manière d'entrer dans </a:t>
            </a:r>
            <a:r>
              <a:rPr lang="fr-FR" dirty="0" err="1"/>
              <a:t>Custodian</a:t>
            </a:r>
            <a:r>
              <a:rPr lang="fr-FR" dirty="0"/>
              <a:t> à fin de remplir les données du candidat pour recevoir des bénéfices</a:t>
            </a:r>
          </a:p>
          <a:p>
            <a:r>
              <a:rPr lang="fr-FR" dirty="0" smtClean="0"/>
              <a:t>On </a:t>
            </a:r>
            <a:r>
              <a:rPr lang="fr-FR" dirty="0"/>
              <a:t>ouvre le programme dans le Menu Principal </a:t>
            </a:r>
          </a:p>
          <a:p>
            <a:r>
              <a:rPr lang="fr-FR" dirty="0" smtClean="0"/>
              <a:t>En </a:t>
            </a:r>
            <a:r>
              <a:rPr lang="fr-FR" dirty="0"/>
              <a:t>cliquant sur la première commande, </a:t>
            </a:r>
            <a:r>
              <a:rPr lang="fr-FR" i="1" dirty="0"/>
              <a:t>Nouvel Enregistrement</a:t>
            </a:r>
            <a:r>
              <a:rPr lang="fr-FR" dirty="0"/>
              <a:t>, l'utilisateur voit un écran vide avec des onglets.</a:t>
            </a:r>
          </a:p>
          <a:p>
            <a:endParaRPr lang="es-C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pPr/>
              <a:t>6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57679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s-CO" dirty="0" smtClean="0"/>
              <a:t>Les ressources dans Custodian</a:t>
            </a:r>
            <a:endParaRPr lang="es-CO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60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3683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 err="1"/>
              <a:t>Table</a:t>
            </a:r>
            <a:r>
              <a:rPr lang="es-CO" dirty="0"/>
              <a:t> de </a:t>
            </a:r>
            <a:r>
              <a:rPr lang="es-CO" dirty="0" err="1"/>
              <a:t>Règlement</a:t>
            </a:r>
            <a:r>
              <a:rPr lang="es-CO" dirty="0"/>
              <a:t> (Custodian)</a:t>
            </a:r>
            <a:endParaRPr lang="es-C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L'outil </a:t>
            </a:r>
            <a:r>
              <a:rPr lang="fr-FR" dirty="0" err="1"/>
              <a:t>Custodian</a:t>
            </a:r>
            <a:r>
              <a:rPr lang="fr-FR" dirty="0"/>
              <a:t> inclut un accès à des valeurs de bénéfices selon le pourcentage de facteur salarial et des années de service. </a:t>
            </a:r>
            <a:endParaRPr lang="fr-FR" dirty="0" smtClean="0"/>
          </a:p>
          <a:p>
            <a:r>
              <a:rPr lang="fr-FR" dirty="0" smtClean="0"/>
              <a:t>Ces </a:t>
            </a:r>
            <a:r>
              <a:rPr lang="fr-FR" dirty="0"/>
              <a:t>sont les mêmes valeurs du règlement et qui permettent à </a:t>
            </a:r>
            <a:r>
              <a:rPr lang="fr-FR" dirty="0" err="1"/>
              <a:t>Custodian</a:t>
            </a:r>
            <a:r>
              <a:rPr lang="fr-FR" dirty="0"/>
              <a:t> </a:t>
            </a:r>
            <a:r>
              <a:rPr lang="fr-FR" dirty="0" smtClean="0"/>
              <a:t>calculer. </a:t>
            </a:r>
            <a:endParaRPr lang="fr-F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pPr/>
              <a:t>61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72695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567" y="366722"/>
            <a:ext cx="7761288" cy="612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Left Arrow 1"/>
          <p:cNvSpPr/>
          <p:nvPr/>
        </p:nvSpPr>
        <p:spPr>
          <a:xfrm>
            <a:off x="6705600" y="4038600"/>
            <a:ext cx="2286000" cy="5334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429" tIns="33214" rIns="66429" bIns="33214" rtlCol="0" anchor="ctr"/>
          <a:lstStyle/>
          <a:p>
            <a:pPr algn="ctr"/>
            <a:endParaRPr lang="es-CO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pPr/>
              <a:t>62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46456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2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3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528" y="180985"/>
            <a:ext cx="7600951" cy="6496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2819400" y="2362201"/>
            <a:ext cx="4953000" cy="12192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429" tIns="33214" rIns="66429" bIns="33214" rtlCol="0" anchor="ctr"/>
          <a:lstStyle/>
          <a:p>
            <a:pPr latinLnBrk="0"/>
            <a:r>
              <a:rPr lang="es-CO" sz="2000" b="1" dirty="0">
                <a:solidFill>
                  <a:prstClr val="white"/>
                </a:solidFill>
              </a:rPr>
              <a:t>1) Entrez la gamme des valeurs de pourcentage du salaire que vous souhaitez afficher .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63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3436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720" y="161938"/>
            <a:ext cx="7648576" cy="6534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2819400" y="2362201"/>
            <a:ext cx="4953000" cy="12192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429" tIns="33214" rIns="66429" bIns="33214" rtlCol="0" anchor="ctr"/>
          <a:lstStyle/>
          <a:p>
            <a:pPr latinLnBrk="0"/>
            <a:r>
              <a:rPr lang="es-CO" sz="2000" b="1" dirty="0">
                <a:solidFill>
                  <a:prstClr val="white"/>
                </a:solidFill>
              </a:rPr>
              <a:t>2</a:t>
            </a:r>
            <a:r>
              <a:rPr lang="es-CO" sz="2000" b="1" dirty="0">
                <a:solidFill>
                  <a:prstClr val="white"/>
                </a:solidFill>
              </a:rPr>
              <a:t>) Cliquez sur la table vide (au-dessous du mot ans) pour les données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64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447800"/>
            <a:ext cx="620712" cy="191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43592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90501"/>
            <a:ext cx="7620000" cy="647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3810000" y="533400"/>
            <a:ext cx="4876800" cy="8382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429" tIns="33214" rIns="66429" bIns="33214" rtlCol="0" anchor="ctr"/>
          <a:lstStyle/>
          <a:p>
            <a:pPr latinLnBrk="0"/>
            <a:r>
              <a:rPr lang="es-CO" sz="2000" b="1" dirty="0">
                <a:solidFill>
                  <a:prstClr val="white"/>
                </a:solidFill>
              </a:rPr>
              <a:t>3) Examinez les données que vous voulez.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65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447800"/>
            <a:ext cx="620712" cy="191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72805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578" y="180985"/>
            <a:ext cx="7562851" cy="6496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3131840" y="533400"/>
            <a:ext cx="5554960" cy="8382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429" tIns="33214" rIns="66429" bIns="33214" rtlCol="0" anchor="ctr"/>
          <a:lstStyle/>
          <a:p>
            <a:pPr latinLnBrk="0"/>
            <a:r>
              <a:rPr lang="es-CO" sz="1800" b="1" dirty="0">
                <a:solidFill>
                  <a:prstClr val="white"/>
                </a:solidFill>
              </a:rPr>
              <a:t>4</a:t>
            </a:r>
            <a:r>
              <a:rPr lang="es-CO" sz="1800" b="1" dirty="0">
                <a:solidFill>
                  <a:prstClr val="white"/>
                </a:solidFill>
              </a:rPr>
              <a:t>) Vous pouvez également cliquer sur l’onglet de support conjoint pour voir cette information aussi.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66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447800"/>
            <a:ext cx="620712" cy="191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51385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O" dirty="0">
                <a:solidFill>
                  <a:prstClr val="black"/>
                </a:solidFill>
              </a:rPr>
              <a:t>Table des Allocations de </a:t>
            </a:r>
            <a:r>
              <a:rPr lang="es-CO" dirty="0" smtClean="0">
                <a:solidFill>
                  <a:prstClr val="black"/>
                </a:solidFill>
              </a:rPr>
              <a:t>Logement</a:t>
            </a:r>
            <a:endParaRPr lang="es-CO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Dans le menu principal de </a:t>
            </a:r>
            <a:r>
              <a:rPr lang="fr-FR" dirty="0" err="1" smtClean="0"/>
              <a:t>Custodian</a:t>
            </a:r>
            <a:r>
              <a:rPr lang="fr-FR" dirty="0" smtClean="0"/>
              <a:t>, il existe une commande pour ouvrir la table des allocations de logement qui est disponible</a:t>
            </a:r>
            <a:r>
              <a:rPr lang="es-CO" dirty="0" smtClean="0"/>
              <a:t>. </a:t>
            </a:r>
            <a:endParaRPr lang="es-CO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67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5720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567" y="366722"/>
            <a:ext cx="7761288" cy="612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Left Arrow 1"/>
          <p:cNvSpPr/>
          <p:nvPr/>
        </p:nvSpPr>
        <p:spPr>
          <a:xfrm>
            <a:off x="6705600" y="4419600"/>
            <a:ext cx="2286000" cy="5334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429" tIns="33214" rIns="66429" bIns="33214" rtlCol="0" anchor="ctr"/>
          <a:lstStyle/>
          <a:p>
            <a:pPr algn="ctr"/>
            <a:endParaRPr lang="es-CO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pPr/>
              <a:t>68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90242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2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3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69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862022"/>
            <a:ext cx="4572000" cy="513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Up Arrow Callout 5"/>
          <p:cNvSpPr/>
          <p:nvPr/>
        </p:nvSpPr>
        <p:spPr>
          <a:xfrm>
            <a:off x="4724400" y="1876426"/>
            <a:ext cx="2362200" cy="2667000"/>
          </a:xfrm>
          <a:prstGeom prst="upArrowCallout">
            <a:avLst>
              <a:gd name="adj1" fmla="val 25000"/>
              <a:gd name="adj2" fmla="val 25000"/>
              <a:gd name="adj3" fmla="val 21774"/>
              <a:gd name="adj4" fmla="val 64977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6429" tIns="33214" rIns="66429" bIns="3321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latinLnBrk="0"/>
            <a:r>
              <a:rPr lang="fr-FR" sz="2400" b="1" dirty="0">
                <a:solidFill>
                  <a:prstClr val="white"/>
                </a:solidFill>
              </a:rPr>
              <a:t>Cliquez pour </a:t>
            </a:r>
            <a:r>
              <a:rPr lang="fr-FR" sz="2400" b="1" dirty="0" err="1">
                <a:solidFill>
                  <a:prstClr val="white"/>
                </a:solidFill>
              </a:rPr>
              <a:t>selectionner</a:t>
            </a:r>
            <a:r>
              <a:rPr lang="fr-FR" sz="2400" b="1" dirty="0">
                <a:solidFill>
                  <a:prstClr val="white"/>
                </a:solidFill>
              </a:rPr>
              <a:t> l’option générale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97681" y="228609"/>
            <a:ext cx="8851079" cy="236354"/>
          </a:xfrm>
          <a:prstGeom prst="rect">
            <a:avLst/>
          </a:prstGeom>
          <a:noFill/>
        </p:spPr>
        <p:txBody>
          <a:bodyPr wrap="square" lIns="66429" tIns="33214" rIns="66429" bIns="33214" rtlCol="0">
            <a:spAutoFit/>
          </a:bodyPr>
          <a:lstStyle/>
          <a:p>
            <a:pPr algn="r" latinLnBrk="0"/>
            <a:r>
              <a:rPr lang="es-CO" sz="1100" b="1" i="1" dirty="0">
                <a:solidFill>
                  <a:prstClr val="black"/>
                </a:solidFill>
              </a:rPr>
              <a:t>Table des Allocations de Logement</a:t>
            </a:r>
          </a:p>
        </p:txBody>
      </p:sp>
    </p:spTree>
    <p:extLst>
      <p:ext uri="{BB962C8B-B14F-4D97-AF65-F5344CB8AC3E}">
        <p14:creationId xmlns:p14="http://schemas.microsoft.com/office/powerpoint/2010/main" val="2610846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567" y="366722"/>
            <a:ext cx="7761288" cy="612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Left Arrow 1"/>
          <p:cNvSpPr/>
          <p:nvPr/>
        </p:nvSpPr>
        <p:spPr>
          <a:xfrm>
            <a:off x="5943600" y="2362201"/>
            <a:ext cx="2286000" cy="5334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429" tIns="33214" rIns="66429" bIns="33214" rtlCol="0" anchor="ctr"/>
          <a:lstStyle/>
          <a:p>
            <a:pPr algn="ctr"/>
            <a:endParaRPr lang="es-CO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pPr/>
              <a:t>7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078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mph" presetSubtype="0" fill="remove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2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3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 animBg="1"/>
      <p:bldP spid="2" grpId="2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70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2192" y="857252"/>
            <a:ext cx="4619627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97681" y="228609"/>
            <a:ext cx="8851079" cy="236354"/>
          </a:xfrm>
          <a:prstGeom prst="rect">
            <a:avLst/>
          </a:prstGeom>
          <a:noFill/>
        </p:spPr>
        <p:txBody>
          <a:bodyPr wrap="square" lIns="66429" tIns="33214" rIns="66429" bIns="33214" rtlCol="0">
            <a:spAutoFit/>
          </a:bodyPr>
          <a:lstStyle/>
          <a:p>
            <a:pPr algn="r" latinLnBrk="0"/>
            <a:r>
              <a:rPr lang="es-CO" sz="1100" b="1" i="1" dirty="0">
                <a:solidFill>
                  <a:prstClr val="black"/>
                </a:solidFill>
              </a:rPr>
              <a:t>Table des Allocations de Logement</a:t>
            </a:r>
            <a:endParaRPr lang="es-CO" sz="1100" b="1" i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5866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810215"/>
          </a:xfrm>
        </p:spPr>
        <p:txBody>
          <a:bodyPr>
            <a:normAutofit/>
          </a:bodyPr>
          <a:lstStyle/>
          <a:p>
            <a:r>
              <a:rPr lang="fr-FR" dirty="0" smtClean="0"/>
              <a:t>Consultation des Régulations du Régime des Prestations </a:t>
            </a:r>
            <a:endParaRPr lang="fr-FR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67544" y="2084861"/>
            <a:ext cx="8229600" cy="4525965"/>
          </a:xfrm>
        </p:spPr>
        <p:txBody>
          <a:bodyPr/>
          <a:lstStyle/>
          <a:p>
            <a:r>
              <a:rPr lang="fr-FR" dirty="0" smtClean="0"/>
              <a:t>Dans </a:t>
            </a:r>
            <a:r>
              <a:rPr lang="fr-FR" dirty="0" err="1" smtClean="0"/>
              <a:t>Custodian</a:t>
            </a:r>
            <a:r>
              <a:rPr lang="fr-FR" dirty="0" smtClean="0"/>
              <a:t>, on a accès à la dernière version des règlementations du régime de prestation voté par le Conseil de la Division. </a:t>
            </a:r>
          </a:p>
          <a:p>
            <a:r>
              <a:rPr lang="fr-FR" dirty="0" smtClean="0"/>
              <a:t>Aussi à partir du site Web de </a:t>
            </a:r>
            <a:r>
              <a:rPr lang="fr-FR" dirty="0" err="1" smtClean="0"/>
              <a:t>Custodian</a:t>
            </a:r>
            <a:r>
              <a:rPr lang="fr-FR" dirty="0" smtClean="0"/>
              <a:t>, on peut télécharger une version PDF de ces règlements </a:t>
            </a:r>
            <a:r>
              <a:rPr lang="es-CO" dirty="0" smtClean="0"/>
              <a:t>.</a:t>
            </a:r>
            <a:endParaRPr lang="es-CO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71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164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567" y="366722"/>
            <a:ext cx="7761288" cy="612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Left Arrow 1"/>
          <p:cNvSpPr/>
          <p:nvPr/>
        </p:nvSpPr>
        <p:spPr>
          <a:xfrm>
            <a:off x="6705600" y="5181601"/>
            <a:ext cx="2286000" cy="5334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429" tIns="33214" rIns="66429" bIns="33214" rtlCol="0" anchor="ctr"/>
          <a:lstStyle/>
          <a:p>
            <a:pPr algn="ctr"/>
            <a:endParaRPr lang="es-CO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pPr/>
              <a:t>72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98366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2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3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 err="1"/>
              <a:t>Menu</a:t>
            </a:r>
            <a:r>
              <a:rPr lang="es-CO" dirty="0"/>
              <a:t> de </a:t>
            </a:r>
            <a:r>
              <a:rPr lang="es-CO" dirty="0" err="1"/>
              <a:t>Règlements</a:t>
            </a:r>
            <a:endParaRPr lang="es-C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pPr/>
              <a:t>73</a:t>
            </a:fld>
            <a:endParaRPr lang="es-CO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5" y="2057411"/>
            <a:ext cx="6467476" cy="393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eft Arrow 6"/>
          <p:cNvSpPr/>
          <p:nvPr/>
        </p:nvSpPr>
        <p:spPr>
          <a:xfrm rot="10800000">
            <a:off x="6810376" y="4038600"/>
            <a:ext cx="2286000" cy="5334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429" tIns="33214" rIns="66429" bIns="33214" rtlCol="0" anchor="ctr"/>
          <a:lstStyle/>
          <a:p>
            <a:pPr algn="ctr"/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697105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2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3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pPr/>
              <a:t>74</a:t>
            </a:fld>
            <a:endParaRPr lang="es-CO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594780"/>
            <a:ext cx="8382000" cy="5729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14355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s-CO" dirty="0" smtClean="0"/>
              <a:t>Les ressources dans Custodian</a:t>
            </a:r>
            <a:endParaRPr lang="es-CO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75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247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 smtClean="0"/>
              <a:t>Outil de </a:t>
            </a:r>
            <a:r>
              <a:rPr lang="es-CO" dirty="0" err="1" smtClean="0"/>
              <a:t>Consultation</a:t>
            </a:r>
            <a:r>
              <a:rPr lang="es-CO" dirty="0" smtClean="0"/>
              <a:t> </a:t>
            </a:r>
            <a:r>
              <a:rPr lang="es-CO" dirty="0" err="1" smtClean="0"/>
              <a:t>dans</a:t>
            </a:r>
            <a:r>
              <a:rPr lang="es-CO" dirty="0" smtClean="0"/>
              <a:t> Excel</a:t>
            </a:r>
            <a:endParaRPr lang="es-C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8"/>
            <a:ext cx="8229600" cy="5093160"/>
          </a:xfrm>
        </p:spPr>
        <p:txBody>
          <a:bodyPr>
            <a:noAutofit/>
          </a:bodyPr>
          <a:lstStyle/>
          <a:p>
            <a:r>
              <a:rPr lang="es-CO" sz="1900" dirty="0"/>
              <a:t>Nous avons un simple fichier interactive de Excel, qui nous permet de trouver les valeurs des avantages simplement en plaçant les paramètres. </a:t>
            </a:r>
          </a:p>
          <a:p>
            <a:r>
              <a:rPr lang="es-CO" sz="1900" dirty="0"/>
              <a:t>Vous pouvez aussi trouver dans le fichier la table des réglementations .</a:t>
            </a:r>
          </a:p>
          <a:p>
            <a:r>
              <a:rPr lang="es-CO" sz="1900" dirty="0"/>
              <a:t>Il ne permet pas de faire des exceptions ou des bifurcations mais au moins il donne les valeurs du facteur de </a:t>
            </a:r>
            <a:r>
              <a:rPr lang="es-CO" sz="1900" dirty="0" err="1"/>
              <a:t>pension</a:t>
            </a:r>
            <a:r>
              <a:rPr lang="es-CO" sz="1900" dirty="0"/>
              <a:t> et aides de base 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76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1941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713" y="1219200"/>
            <a:ext cx="8410575" cy="421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77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97681" y="228609"/>
            <a:ext cx="8851079" cy="236354"/>
          </a:xfrm>
          <a:prstGeom prst="rect">
            <a:avLst/>
          </a:prstGeom>
          <a:noFill/>
        </p:spPr>
        <p:txBody>
          <a:bodyPr wrap="square" lIns="66429" tIns="33214" rIns="66429" bIns="33214" rtlCol="0">
            <a:spAutoFit/>
          </a:bodyPr>
          <a:lstStyle/>
          <a:p>
            <a:pPr algn="r" latinLnBrk="0"/>
            <a:r>
              <a:rPr lang="es-CO" sz="1100" b="1" i="1" dirty="0">
                <a:solidFill>
                  <a:prstClr val="black"/>
                </a:solidFill>
              </a:rPr>
              <a:t>Resources in Excel</a:t>
            </a:r>
            <a:endParaRPr lang="es-CO" sz="1100" b="1" i="1" dirty="0">
              <a:solidFill>
                <a:prstClr val="black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39751" y="1604803"/>
            <a:ext cx="6120680" cy="267131"/>
          </a:xfrm>
          <a:prstGeom prst="rect">
            <a:avLst/>
          </a:prstGeom>
          <a:solidFill>
            <a:srgbClr val="FFFF00"/>
          </a:solidFill>
        </p:spPr>
        <p:txBody>
          <a:bodyPr wrap="square" lIns="66429" tIns="33214" rIns="66429" bIns="33214" rtlCol="0">
            <a:spAutoFit/>
          </a:bodyPr>
          <a:lstStyle/>
          <a:p>
            <a:pPr algn="ctr"/>
            <a:r>
              <a:rPr lang="en-US" b="1" dirty="0"/>
              <a:t>CALCULER LE FACTEUR DE PENSION ET SUPPORT DE CONJOINTS</a:t>
            </a:r>
            <a:endParaRPr lang="en-US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779920" y="2468901"/>
            <a:ext cx="4392489" cy="267131"/>
          </a:xfrm>
          <a:prstGeom prst="rect">
            <a:avLst/>
          </a:prstGeom>
          <a:solidFill>
            <a:schemeClr val="bg1"/>
          </a:solidFill>
        </p:spPr>
        <p:txBody>
          <a:bodyPr wrap="square" lIns="66429" tIns="33214" rIns="66429" bIns="33214" rtlCol="0">
            <a:spAutoFit/>
          </a:bodyPr>
          <a:lstStyle/>
          <a:p>
            <a:r>
              <a:rPr lang="fr-FR" dirty="0" smtClean="0"/>
              <a:t>Modifiez les valeurs dans les cellules </a:t>
            </a:r>
            <a:r>
              <a:rPr lang="fr-FR" dirty="0" smtClean="0"/>
              <a:t>bleues …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56651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575" y="1219200"/>
            <a:ext cx="8324850" cy="420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78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7681" y="228609"/>
            <a:ext cx="8851079" cy="236354"/>
          </a:xfrm>
          <a:prstGeom prst="rect">
            <a:avLst/>
          </a:prstGeom>
          <a:noFill/>
        </p:spPr>
        <p:txBody>
          <a:bodyPr wrap="square" lIns="66429" tIns="33214" rIns="66429" bIns="33214" rtlCol="0">
            <a:spAutoFit/>
          </a:bodyPr>
          <a:lstStyle/>
          <a:p>
            <a:pPr algn="r" latinLnBrk="0"/>
            <a:r>
              <a:rPr lang="es-CO" sz="1100" b="1" i="1" dirty="0">
                <a:solidFill>
                  <a:prstClr val="black"/>
                </a:solidFill>
              </a:rPr>
              <a:t>Resources in Excel</a:t>
            </a:r>
            <a:endParaRPr lang="es-CO" sz="1100" b="1" i="1" dirty="0">
              <a:solidFill>
                <a:prstClr val="black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39751" y="1600200"/>
            <a:ext cx="6120680" cy="267131"/>
          </a:xfrm>
          <a:prstGeom prst="rect">
            <a:avLst/>
          </a:prstGeom>
          <a:solidFill>
            <a:srgbClr val="FFFF00"/>
          </a:solidFill>
        </p:spPr>
        <p:txBody>
          <a:bodyPr wrap="square" lIns="66429" tIns="33214" rIns="66429" bIns="33214" rtlCol="0">
            <a:spAutoFit/>
          </a:bodyPr>
          <a:lstStyle/>
          <a:p>
            <a:pPr algn="ctr"/>
            <a:r>
              <a:rPr lang="en-US" b="1" dirty="0"/>
              <a:t>CALCULER LE FACTEUR DE PENSION ET SUPPORT DE CONJOINTS</a:t>
            </a:r>
            <a:endParaRPr lang="en-US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3995941" y="3332989"/>
            <a:ext cx="4536504" cy="267131"/>
          </a:xfrm>
          <a:prstGeom prst="rect">
            <a:avLst/>
          </a:prstGeom>
          <a:solidFill>
            <a:schemeClr val="bg1"/>
          </a:solidFill>
        </p:spPr>
        <p:txBody>
          <a:bodyPr wrap="square" lIns="66429" tIns="33214" rIns="66429" bIns="33214" rtlCol="0">
            <a:spAutoFit/>
          </a:bodyPr>
          <a:lstStyle/>
          <a:p>
            <a:r>
              <a:rPr lang="fr-FR" dirty="0" smtClean="0"/>
              <a:t>… Et </a:t>
            </a:r>
            <a:r>
              <a:rPr lang="fr-FR" dirty="0" smtClean="0"/>
              <a:t>obtenez les résultats dans les cellules vertes 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34553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 err="1"/>
              <a:t>Table</a:t>
            </a:r>
            <a:r>
              <a:rPr lang="es-CO" dirty="0"/>
              <a:t> des </a:t>
            </a:r>
            <a:r>
              <a:rPr lang="es-CO" dirty="0" err="1"/>
              <a:t>Allocations</a:t>
            </a:r>
            <a:r>
              <a:rPr lang="es-CO" dirty="0"/>
              <a:t> de </a:t>
            </a:r>
            <a:r>
              <a:rPr lang="es-CO" dirty="0" err="1"/>
              <a:t>Logement</a:t>
            </a:r>
            <a:endParaRPr lang="es-CO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s-CO" dirty="0" err="1"/>
              <a:t>Il</a:t>
            </a:r>
            <a:r>
              <a:rPr lang="es-CO" dirty="0"/>
              <a:t> y a </a:t>
            </a:r>
            <a:r>
              <a:rPr lang="es-CO" dirty="0" err="1"/>
              <a:t>aussi</a:t>
            </a:r>
            <a:r>
              <a:rPr lang="es-CO" dirty="0"/>
              <a:t> une </a:t>
            </a:r>
            <a:r>
              <a:rPr lang="es-CO" dirty="0" err="1"/>
              <a:t>feuille</a:t>
            </a:r>
            <a:r>
              <a:rPr lang="es-CO" dirty="0"/>
              <a:t> </a:t>
            </a:r>
            <a:r>
              <a:rPr lang="es-CO" dirty="0" err="1"/>
              <a:t>avec</a:t>
            </a:r>
            <a:r>
              <a:rPr lang="es-CO" dirty="0"/>
              <a:t> les </a:t>
            </a:r>
            <a:r>
              <a:rPr lang="es-CO" dirty="0" err="1"/>
              <a:t>données</a:t>
            </a:r>
            <a:r>
              <a:rPr lang="es-CO" dirty="0"/>
              <a:t> des </a:t>
            </a:r>
            <a:r>
              <a:rPr lang="es-CO" dirty="0" err="1"/>
              <a:t>Allocations</a:t>
            </a:r>
            <a:r>
              <a:rPr lang="es-CO" dirty="0"/>
              <a:t> de </a:t>
            </a:r>
            <a:r>
              <a:rPr lang="es-CO" dirty="0" err="1"/>
              <a:t>Logement</a:t>
            </a:r>
            <a:r>
              <a:rPr lang="es-CO" dirty="0"/>
              <a:t> (Alquiler).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pPr/>
              <a:t>79</a:t>
            </a:fld>
            <a:endParaRPr lang="es-CO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638304"/>
            <a:ext cx="4190549" cy="4248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27971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O" dirty="0" err="1"/>
              <a:t>Information</a:t>
            </a:r>
            <a:r>
              <a:rPr lang="es-CO" dirty="0"/>
              <a:t> </a:t>
            </a:r>
            <a:r>
              <a:rPr lang="es-CO" dirty="0" err="1"/>
              <a:t>Administrative</a:t>
            </a:r>
            <a:endParaRPr lang="es-C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Ne </a:t>
            </a:r>
            <a:r>
              <a:rPr lang="fr-FR" dirty="0"/>
              <a:t>devez pas oublier de remplir les cellules jaunes premièrement (nom et prénom de la personne) </a:t>
            </a:r>
          </a:p>
          <a:p>
            <a:r>
              <a:rPr lang="fr-FR" dirty="0" smtClean="0"/>
              <a:t>Ici</a:t>
            </a:r>
            <a:r>
              <a:rPr lang="fr-FR" dirty="0"/>
              <a:t>, remplissez l'organisation employer, l'organisation détentrice d'un Solde de Fonds, et certaines dates clefs pour calculer des bénéfices.</a:t>
            </a:r>
          </a:p>
          <a:p>
            <a:endParaRPr lang="es-CO" dirty="0"/>
          </a:p>
          <a:p>
            <a:endParaRPr lang="es-C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pPr/>
              <a:t>8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04655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/>
              <a:t>Table de Règlementation des Bénéfices</a:t>
            </a:r>
            <a:endParaRPr lang="es-CO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Ce </a:t>
            </a:r>
            <a:r>
              <a:rPr lang="fr-FR" dirty="0"/>
              <a:t>fichier aussi contient une copie complète de la table de pourcentages et années de service où l’utilisateur pourra voir des valeurs de pension et allocation du conjoint.</a:t>
            </a:r>
            <a:endParaRPr lang="es-CO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pPr/>
              <a:t>80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81575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pPr/>
              <a:t>81</a:t>
            </a:fld>
            <a:endParaRPr lang="es-CO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718" y="677673"/>
            <a:ext cx="8410575" cy="5570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97681" y="228609"/>
            <a:ext cx="8851079" cy="236354"/>
          </a:xfrm>
          <a:prstGeom prst="rect">
            <a:avLst/>
          </a:prstGeom>
          <a:noFill/>
        </p:spPr>
        <p:txBody>
          <a:bodyPr wrap="square" lIns="66429" tIns="33214" rIns="66429" bIns="33214" rtlCol="0">
            <a:spAutoFit/>
          </a:bodyPr>
          <a:lstStyle/>
          <a:p>
            <a:pPr algn="r"/>
            <a:r>
              <a:rPr lang="es-CO" sz="1100" b="1" i="1" dirty="0"/>
              <a:t>Recursos en Excel</a:t>
            </a:r>
            <a:endParaRPr lang="es-CO" sz="1100" b="1" i="1" dirty="0"/>
          </a:p>
        </p:txBody>
      </p:sp>
    </p:spTree>
    <p:extLst>
      <p:ext uri="{BB962C8B-B14F-4D97-AF65-F5344CB8AC3E}">
        <p14:creationId xmlns:p14="http://schemas.microsoft.com/office/powerpoint/2010/main" val="393847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Où est le fichier?</a:t>
            </a:r>
            <a:endParaRPr lang="fr-FR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Le fichier peut être télécharger de la page web du </a:t>
            </a:r>
            <a:r>
              <a:rPr lang="fr-FR" dirty="0" err="1" smtClean="0"/>
              <a:t>Custodian</a:t>
            </a:r>
            <a:r>
              <a:rPr lang="es-CO" dirty="0" smtClean="0"/>
              <a:t>:</a:t>
            </a:r>
          </a:p>
          <a:p>
            <a:endParaRPr lang="es-CO" dirty="0" smtClean="0"/>
          </a:p>
          <a:p>
            <a:r>
              <a:rPr lang="es-CO" dirty="0">
                <a:hlinkClick r:id="rId2"/>
              </a:rPr>
              <a:t>https://</a:t>
            </a:r>
            <a:r>
              <a:rPr lang="es-CO" dirty="0" smtClean="0">
                <a:hlinkClick r:id="rId2"/>
              </a:rPr>
              <a:t>tesoreria.interamerica.org/CustodianFR</a:t>
            </a:r>
            <a:r>
              <a:rPr lang="es-CO" dirty="0" smtClean="0"/>
              <a:t> </a:t>
            </a:r>
            <a:endParaRPr lang="es-CO" dirty="0"/>
          </a:p>
          <a:p>
            <a:endParaRPr lang="es-CO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82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1728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45"/>
            <a:ext cx="8229600" cy="1426172"/>
          </a:xfrm>
        </p:spPr>
        <p:txBody>
          <a:bodyPr>
            <a:normAutofit/>
          </a:bodyPr>
          <a:lstStyle/>
          <a:p>
            <a:r>
              <a:rPr lang="es-CO" dirty="0" smtClean="0"/>
              <a:t>Vous devez activer les macros dans Excel</a:t>
            </a:r>
            <a:endParaRPr lang="es-C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988845"/>
            <a:ext cx="8229600" cy="452596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CO" dirty="0" smtClean="0"/>
              <a:t>Attention: 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s-CO" dirty="0" smtClean="0"/>
              <a:t>Lorsque vous ouvrez le fichier, vous devez activer les macros pour pouvoir l’exécuter. 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s-CO" dirty="0" smtClean="0"/>
              <a:t>Excel empêche l’ouverture des fichiers avec des macros.  Si vous ne les activés pas, il ne fonctionnera pas!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s-CO" dirty="0" smtClean="0"/>
              <a:t>Il suffit de clique sur le bouton </a:t>
            </a:r>
            <a:r>
              <a:rPr lang="es-CO" i="1" dirty="0" smtClean="0">
                <a:solidFill>
                  <a:srgbClr val="FF0000"/>
                </a:solidFill>
              </a:rPr>
              <a:t>Activer Contenu</a:t>
            </a:r>
            <a:r>
              <a:rPr lang="es-CO" dirty="0" smtClean="0"/>
              <a:t>, ci-dessus, dans la barre de sécurité sous Outils dans Excel.</a:t>
            </a:r>
            <a:endParaRPr lang="es-CO" dirty="0"/>
          </a:p>
          <a:p>
            <a:endParaRPr lang="es-C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83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8764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84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330" y="824449"/>
            <a:ext cx="8527929" cy="51953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eft Arrow 6"/>
          <p:cNvSpPr/>
          <p:nvPr/>
        </p:nvSpPr>
        <p:spPr>
          <a:xfrm>
            <a:off x="3657600" y="1524000"/>
            <a:ext cx="2286000" cy="5334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429" tIns="33214" rIns="66429" bIns="33214" rtlCol="0" anchor="ctr"/>
          <a:lstStyle/>
          <a:p>
            <a:pPr algn="ctr" latinLnBrk="0"/>
            <a:endParaRPr lang="es-CO" dirty="0">
              <a:solidFill>
                <a:prstClr val="white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7681" y="228609"/>
            <a:ext cx="8851079" cy="236354"/>
          </a:xfrm>
          <a:prstGeom prst="rect">
            <a:avLst/>
          </a:prstGeom>
          <a:noFill/>
        </p:spPr>
        <p:txBody>
          <a:bodyPr wrap="square" lIns="66429" tIns="33214" rIns="66429" bIns="33214" rtlCol="0">
            <a:spAutoFit/>
          </a:bodyPr>
          <a:lstStyle/>
          <a:p>
            <a:pPr algn="r" latinLnBrk="0"/>
            <a:r>
              <a:rPr lang="es-CO" sz="1100" b="1" i="1" dirty="0">
                <a:solidFill>
                  <a:prstClr val="black"/>
                </a:solidFill>
              </a:rPr>
              <a:t>Resources in Excel</a:t>
            </a:r>
            <a:endParaRPr lang="es-CO" sz="1100" b="1" i="1" dirty="0">
              <a:solidFill>
                <a:prstClr val="black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483769" y="2468901"/>
            <a:ext cx="6120680" cy="267131"/>
          </a:xfrm>
          <a:prstGeom prst="rect">
            <a:avLst/>
          </a:prstGeom>
          <a:solidFill>
            <a:srgbClr val="FFFF00"/>
          </a:solidFill>
        </p:spPr>
        <p:txBody>
          <a:bodyPr wrap="square" lIns="66429" tIns="33214" rIns="66429" bIns="33214" rtlCol="0">
            <a:spAutoFit/>
          </a:bodyPr>
          <a:lstStyle/>
          <a:p>
            <a:pPr algn="ctr"/>
            <a:r>
              <a:rPr lang="en-US" b="1" dirty="0"/>
              <a:t>CALCULER LE FACTEUR DE PENSION ET SUPPORT DE CONJOINTS</a:t>
            </a:r>
            <a:endParaRPr lang="en-US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923936" y="3332989"/>
            <a:ext cx="4392489" cy="267131"/>
          </a:xfrm>
          <a:prstGeom prst="rect">
            <a:avLst/>
          </a:prstGeom>
          <a:solidFill>
            <a:schemeClr val="bg1"/>
          </a:solidFill>
        </p:spPr>
        <p:txBody>
          <a:bodyPr wrap="square" lIns="66429" tIns="33214" rIns="66429" bIns="33214" rtlCol="0">
            <a:spAutoFit/>
          </a:bodyPr>
          <a:lstStyle/>
          <a:p>
            <a:r>
              <a:rPr lang="fr-FR" dirty="0" smtClean="0"/>
              <a:t>Modifiez les valeurs dans les cellules bleues</a:t>
            </a:r>
            <a:endParaRPr lang="fr-FR" dirty="0"/>
          </a:p>
        </p:txBody>
      </p:sp>
      <p:sp>
        <p:nvSpPr>
          <p:cNvPr id="10" name="TextBox 9"/>
          <p:cNvSpPr txBox="1"/>
          <p:nvPr/>
        </p:nvSpPr>
        <p:spPr>
          <a:xfrm>
            <a:off x="4139956" y="4101081"/>
            <a:ext cx="4536504" cy="267131"/>
          </a:xfrm>
          <a:prstGeom prst="rect">
            <a:avLst/>
          </a:prstGeom>
          <a:solidFill>
            <a:schemeClr val="bg1"/>
          </a:solidFill>
        </p:spPr>
        <p:txBody>
          <a:bodyPr wrap="square" lIns="66429" tIns="33214" rIns="66429" bIns="33214" rtlCol="0">
            <a:spAutoFit/>
          </a:bodyPr>
          <a:lstStyle/>
          <a:p>
            <a:r>
              <a:rPr lang="fr-FR" dirty="0" smtClean="0"/>
              <a:t>Et obtenez les résultats dans les cellules vertes 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50223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2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3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 err="1"/>
              <a:t>Prochainement</a:t>
            </a:r>
            <a:r>
              <a:rPr lang="es-CO" dirty="0"/>
              <a:t>...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Une </a:t>
            </a:r>
            <a:r>
              <a:rPr lang="fr-FR" dirty="0"/>
              <a:t>version Web est en cours de mise au point pour que l'utilisateur peut calculer des bénéfices sans installer un outil dans l'ordinateur</a:t>
            </a:r>
          </a:p>
          <a:p>
            <a:r>
              <a:rPr lang="fr-FR" dirty="0" smtClean="0"/>
              <a:t>Lorsque </a:t>
            </a:r>
            <a:r>
              <a:rPr lang="fr-FR" dirty="0"/>
              <a:t>l'outil est prêt, l'information appropriée </a:t>
            </a:r>
            <a:r>
              <a:rPr lang="fr-FR" dirty="0" smtClean="0"/>
              <a:t>s'affichera.</a:t>
            </a:r>
          </a:p>
          <a:p>
            <a:pPr marL="0" indent="0">
              <a:buNone/>
            </a:pPr>
            <a:endParaRPr lang="es-CO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pPr/>
              <a:t>85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22942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CO" dirty="0" smtClean="0"/>
              <a:t>Fin de la </a:t>
            </a:r>
            <a:r>
              <a:rPr lang="es-CO" dirty="0" err="1" smtClean="0"/>
              <a:t>Presentation</a:t>
            </a:r>
            <a:endParaRPr lang="es-CO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es-CO" dirty="0" smtClean="0"/>
          </a:p>
          <a:p>
            <a:endParaRPr lang="es-CO" dirty="0"/>
          </a:p>
          <a:p>
            <a:pPr algn="r"/>
            <a:r>
              <a:rPr lang="es-CO" dirty="0" smtClean="0"/>
              <a:t>IAD/TREA</a:t>
            </a:r>
            <a:endParaRPr lang="es-C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pPr/>
              <a:t>86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15244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2407" y="228609"/>
            <a:ext cx="8851079" cy="236354"/>
          </a:xfrm>
          <a:prstGeom prst="rect">
            <a:avLst/>
          </a:prstGeom>
          <a:noFill/>
        </p:spPr>
        <p:txBody>
          <a:bodyPr wrap="square" lIns="66429" tIns="33214" rIns="66429" bIns="33214" rtlCol="0">
            <a:spAutoFit/>
          </a:bodyPr>
          <a:lstStyle/>
          <a:p>
            <a:pPr algn="r"/>
            <a:r>
              <a:rPr lang="fr-FR" sz="1100" b="1" i="1" dirty="0"/>
              <a:t>Écran d'entrée de données - Information Administrative</a:t>
            </a:r>
            <a:endParaRPr lang="es-CO" sz="1100" b="1" i="1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pPr/>
              <a:t>9</a:t>
            </a:fld>
            <a:endParaRPr lang="es-CO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9" y="751425"/>
            <a:ext cx="8469311" cy="5353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95020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0000"/>
        </a:solidFill>
      </a:spPr>
      <a:bodyPr rtlCol="0" anchor="ctr"/>
      <a:lstStyle>
        <a:defPPr algn="ctr">
          <a:defRPr sz="2000" b="1" dirty="0" smtClean="0">
            <a:solidFill>
              <a:schemeClr val="bg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1165</TotalTime>
  <Words>1739</Words>
  <Application>Microsoft Office PowerPoint</Application>
  <PresentationFormat>Letter Paper (8.5x11 in)</PresentationFormat>
  <Paragraphs>312</Paragraphs>
  <Slides>86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86</vt:i4>
      </vt:variant>
    </vt:vector>
  </HeadingPairs>
  <TitlesOfParts>
    <vt:vector size="87" baseType="lpstr">
      <vt:lpstr>Office Theme</vt:lpstr>
      <vt:lpstr>Outil Custodian FBO</vt:lpstr>
      <vt:lpstr>Comment des bénéfices étaient calculées</vt:lpstr>
      <vt:lpstr>PowerPoint Presentation</vt:lpstr>
      <vt:lpstr>Outil Custodian</vt:lpstr>
      <vt:lpstr>Calcul des Bénéfices</vt:lpstr>
      <vt:lpstr>Comment on entre des données</vt:lpstr>
      <vt:lpstr>PowerPoint Presentation</vt:lpstr>
      <vt:lpstr>Information Administrative</vt:lpstr>
      <vt:lpstr>PowerPoint Presentation</vt:lpstr>
      <vt:lpstr>Enregistrement de données</vt:lpstr>
      <vt:lpstr>PowerPoint Presentation</vt:lpstr>
      <vt:lpstr>Pays de Base</vt:lpstr>
      <vt:lpstr>PowerPoint Presentation</vt:lpstr>
      <vt:lpstr>Calcul des Bénéfices</vt:lpstr>
      <vt:lpstr>PowerPoint Presentation</vt:lpstr>
      <vt:lpstr>PowerPoint Presentation</vt:lpstr>
      <vt:lpstr>PowerPoint Presentation</vt:lpstr>
      <vt:lpstr>PowerPoint Presentation</vt:lpstr>
      <vt:lpstr>Calcul des Bénéfices</vt:lpstr>
      <vt:lpstr>PowerPoint Presentation</vt:lpstr>
      <vt:lpstr>Imprimer des résultats</vt:lpstr>
      <vt:lpstr>PowerPoint Presentation</vt:lpstr>
      <vt:lpstr>PowerPoint Presentation</vt:lpstr>
      <vt:lpstr>Exemples de Cas de Candidats au Plan de Bénéfices </vt:lpstr>
      <vt:lpstr>Exemples</vt:lpstr>
      <vt:lpstr>Liste des Exemples</vt:lpstr>
      <vt:lpstr>Exemple 1: Participant qui termine en Service Actif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Exemple #2: Interruption permanente</vt:lpstr>
      <vt:lpstr>PowerPoint Presentation</vt:lpstr>
      <vt:lpstr>Ne peut pas être calculé</vt:lpstr>
      <vt:lpstr>PowerPoint Presentation</vt:lpstr>
      <vt:lpstr>Exemple #2</vt:lpstr>
      <vt:lpstr>PowerPoint Presentation</vt:lpstr>
      <vt:lpstr>PowerPoint Presentation</vt:lpstr>
      <vt:lpstr>Exemple #3: IPS avec moins de 30 ans de service</vt:lpstr>
      <vt:lpstr>PowerPoint Presentation</vt:lpstr>
      <vt:lpstr>PowerPoint Presentation</vt:lpstr>
      <vt:lpstr>Exemple #4: Participant prématuré avec 60 ans d’âge</vt:lpstr>
      <vt:lpstr>PowerPoint Presentation</vt:lpstr>
      <vt:lpstr>PowerPoint Presentation</vt:lpstr>
      <vt:lpstr>PowerPoint Presentation</vt:lpstr>
      <vt:lpstr>Exemple #5: Participant prématuré avec 58 ans d’âge</vt:lpstr>
      <vt:lpstr>PowerPoint Presentation</vt:lpstr>
      <vt:lpstr>PowerPoint Presentation</vt:lpstr>
      <vt:lpstr>PowerPoint Presentation</vt:lpstr>
      <vt:lpstr>Exemple #6:  Participant prématuré avec 60 ans et 40 ans de service </vt:lpstr>
      <vt:lpstr>PowerPoint Presentation</vt:lpstr>
      <vt:lpstr>PowerPoint Presentation</vt:lpstr>
      <vt:lpstr>PowerPoint Presentation</vt:lpstr>
      <vt:lpstr>Comment obtenir l’Outil Custodian</vt:lpstr>
      <vt:lpstr>Commen obtenir l’Outil </vt:lpstr>
      <vt:lpstr>PowerPoint Presentation</vt:lpstr>
      <vt:lpstr>Ressources Additionnelles</vt:lpstr>
      <vt:lpstr>Ressources Additionnelles</vt:lpstr>
      <vt:lpstr>Les ressources dans Custodian</vt:lpstr>
      <vt:lpstr>Table de Règlement (Custodian)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Table des Allocations de Logement</vt:lpstr>
      <vt:lpstr>PowerPoint Presentation</vt:lpstr>
      <vt:lpstr>PowerPoint Presentation</vt:lpstr>
      <vt:lpstr>PowerPoint Presentation</vt:lpstr>
      <vt:lpstr>Consultation des Régulations du Régime des Prestations </vt:lpstr>
      <vt:lpstr>PowerPoint Presentation</vt:lpstr>
      <vt:lpstr>Menu de Règlements</vt:lpstr>
      <vt:lpstr>PowerPoint Presentation</vt:lpstr>
      <vt:lpstr>Les ressources dans Custodian</vt:lpstr>
      <vt:lpstr>Outil de Consultation dans Excel</vt:lpstr>
      <vt:lpstr>PowerPoint Presentation</vt:lpstr>
      <vt:lpstr>PowerPoint Presentation</vt:lpstr>
      <vt:lpstr>Table des Allocations de Logement</vt:lpstr>
      <vt:lpstr>Table de Règlementation des Bénéfices</vt:lpstr>
      <vt:lpstr>PowerPoint Presentation</vt:lpstr>
      <vt:lpstr>Où est le fichier?</vt:lpstr>
      <vt:lpstr>Vous devez activer les macros dans Excel</vt:lpstr>
      <vt:lpstr>PowerPoint Presentation</vt:lpstr>
      <vt:lpstr>Prochainement...</vt:lpstr>
      <vt:lpstr>Fin de la Presentation</vt:lpstr>
    </vt:vector>
  </TitlesOfParts>
  <Company>Inter-American Division of SDA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Juan Carlos Nino</dc:creator>
  <cp:lastModifiedBy>Juan Carlos Nino</cp:lastModifiedBy>
  <cp:revision>62</cp:revision>
  <cp:lastPrinted>2016-02-29T21:22:53Z</cp:lastPrinted>
  <dcterms:created xsi:type="dcterms:W3CDTF">2016-01-28T20:38:49Z</dcterms:created>
  <dcterms:modified xsi:type="dcterms:W3CDTF">2016-02-29T21:27:50Z</dcterms:modified>
</cp:coreProperties>
</file>